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omments/modernComment_100_430FF06E.xml" ContentType="application/vnd.ms-powerpoint.comments+xml"/>
  <Override PartName="/ppt/charts/chart1.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4"/>
  </p:sldMasterIdLst>
  <p:notesMasterIdLst>
    <p:notesMasterId r:id="rId6"/>
  </p:notesMasterIdLst>
  <p:sldIdLst>
    <p:sldId id="256" r:id="rId5"/>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B139BD-DE41-8C72-2B7A-F5D78510C15F}" name="valentina isernia" initials="vi" userId="ab2bf721eb552ca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2D82"/>
    <a:srgbClr val="617F09"/>
    <a:srgbClr val="E14D51"/>
    <a:srgbClr val="E45F63"/>
    <a:srgbClr val="CC0022"/>
    <a:srgbClr val="CA90D8"/>
    <a:srgbClr val="8CCDCD"/>
    <a:srgbClr val="E6E6E6"/>
    <a:srgbClr val="E0001B"/>
    <a:srgbClr val="E722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58" autoAdjust="0"/>
    <p:restoredTop sz="94660"/>
  </p:normalViewPr>
  <p:slideViewPr>
    <p:cSldViewPr snapToGrid="0">
      <p:cViewPr>
        <p:scale>
          <a:sx n="30" d="100"/>
          <a:sy n="30" d="100"/>
        </p:scale>
        <p:origin x="18" y="-25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Users\valeisy\Desktop\IAS2026\prep_to_porter_country_origi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fr-FR" sz="2800" b="1" dirty="0"/>
              <a:t>Country/</a:t>
            </a:r>
            <a:r>
              <a:rPr lang="fr-FR" sz="2800" b="1" dirty="0" err="1"/>
              <a:t>region</a:t>
            </a:r>
            <a:r>
              <a:rPr lang="fr-FR" sz="2800" b="1" dirty="0"/>
              <a:t> of </a:t>
            </a:r>
            <a:r>
              <a:rPr lang="fr-FR" sz="2800" b="1" dirty="0" err="1"/>
              <a:t>origin</a:t>
            </a:r>
            <a:endParaRPr lang="fr-FR" sz="2800" b="1" dirty="0"/>
          </a:p>
        </c:rich>
      </c:tx>
      <c:layout>
        <c:manualLayout>
          <c:xMode val="edge"/>
          <c:yMode val="edge"/>
          <c:x val="0.28678182298361438"/>
          <c:y val="2.174875563490487E-2"/>
        </c:manualLayout>
      </c:layout>
      <c:overlay val="1"/>
    </c:title>
    <c:autoTitleDeleted val="0"/>
    <c:plotArea>
      <c:layout>
        <c:manualLayout>
          <c:layoutTarget val="inner"/>
          <c:xMode val="edge"/>
          <c:yMode val="edge"/>
          <c:x val="7.0535934226185107E-2"/>
          <c:y val="0.21004253851102134"/>
          <c:w val="0.53480005294974953"/>
          <c:h val="0.76859355140832919"/>
        </c:manualLayout>
      </c:layout>
      <c:pieChart>
        <c:varyColors val="1"/>
        <c:ser>
          <c:idx val="0"/>
          <c:order val="0"/>
          <c:tx>
            <c:v>Share</c:v>
          </c:tx>
          <c:explosion val="26"/>
          <c:dPt>
            <c:idx val="0"/>
            <c:bubble3D val="0"/>
            <c:spPr>
              <a:solidFill>
                <a:srgbClr val="617F09"/>
              </a:solidFill>
            </c:spPr>
            <c:extLst>
              <c:ext xmlns:c16="http://schemas.microsoft.com/office/drawing/2014/chart" uri="{C3380CC4-5D6E-409C-BE32-E72D297353CC}">
                <c16:uniqueId val="{00000001-B372-9A44-99E6-8F02ACD9EFA1}"/>
              </c:ext>
            </c:extLst>
          </c:dPt>
          <c:dPt>
            <c:idx val="2"/>
            <c:bubble3D val="0"/>
            <c:spPr>
              <a:solidFill>
                <a:srgbClr val="FFC000"/>
              </a:solidFill>
            </c:spPr>
            <c:extLst>
              <c:ext xmlns:c16="http://schemas.microsoft.com/office/drawing/2014/chart" uri="{C3380CC4-5D6E-409C-BE32-E72D297353CC}">
                <c16:uniqueId val="{00000003-B372-9A44-99E6-8F02ACD9EFA1}"/>
              </c:ext>
            </c:extLst>
          </c:dPt>
          <c:dPt>
            <c:idx val="6"/>
            <c:bubble3D val="0"/>
            <c:spPr>
              <a:solidFill>
                <a:srgbClr val="663300"/>
              </a:solidFill>
            </c:spPr>
            <c:extLst>
              <c:ext xmlns:c16="http://schemas.microsoft.com/office/drawing/2014/chart" uri="{C3380CC4-5D6E-409C-BE32-E72D297353CC}">
                <c16:uniqueId val="{00000005-B372-9A44-99E6-8F02ACD9EFA1}"/>
              </c:ext>
            </c:extLst>
          </c:dPt>
          <c:dLbls>
            <c:dLbl>
              <c:idx val="0"/>
              <c:layout>
                <c:manualLayout>
                  <c:x val="-3.8764483707829207E-2"/>
                  <c:y val="-0.15964246671000987"/>
                </c:manualLayout>
              </c:layout>
              <c:spPr>
                <a:noFill/>
                <a:ln>
                  <a:noFill/>
                </a:ln>
                <a:effectLst/>
              </c:spPr>
              <c:txPr>
                <a:bodyPr wrap="square" lIns="38100" tIns="19050" rIns="38100" bIns="19050" anchor="ctr">
                  <a:spAutoFit/>
                </a:bodyPr>
                <a:lstStyle/>
                <a:p>
                  <a:pPr>
                    <a:defRPr sz="2000" b="1">
                      <a:solidFill>
                        <a:schemeClr val="bg1"/>
                      </a:solidFill>
                    </a:defRPr>
                  </a:pPr>
                  <a:endParaRPr lang="fr-F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372-9A44-99E6-8F02ACD9EFA1}"/>
                </c:ext>
              </c:extLst>
            </c:dLbl>
            <c:dLbl>
              <c:idx val="1"/>
              <c:layout>
                <c:manualLayout>
                  <c:x val="-0.10519332183200067"/>
                  <c:y val="2.86831369769945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2AB-465D-9D10-AEC89E7F2AC7}"/>
                </c:ext>
              </c:extLst>
            </c:dLbl>
            <c:dLbl>
              <c:idx val="2"/>
              <c:layout>
                <c:manualLayout>
                  <c:x val="-6.0577683887075094E-2"/>
                  <c:y val="-2.643434708276143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372-9A44-99E6-8F02ACD9EFA1}"/>
                </c:ext>
              </c:extLst>
            </c:dLbl>
            <c:dLbl>
              <c:idx val="3"/>
              <c:layout>
                <c:manualLayout>
                  <c:x val="-2.1757890019845079E-2"/>
                  <c:y val="-3.057352693298658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372-9A44-99E6-8F02ACD9EFA1}"/>
                </c:ext>
              </c:extLst>
            </c:dLbl>
            <c:dLbl>
              <c:idx val="4"/>
              <c:layout>
                <c:manualLayout>
                  <c:x val="3.7780859532157332E-2"/>
                  <c:y val="-3.136615812668642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2AB-465D-9D10-AEC89E7F2AC7}"/>
                </c:ext>
              </c:extLst>
            </c:dLbl>
            <c:dLbl>
              <c:idx val="6"/>
              <c:layout>
                <c:manualLayout>
                  <c:x val="0.13989858953046522"/>
                  <c:y val="7.9384514885987911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372-9A44-99E6-8F02ACD9EFA1}"/>
                </c:ext>
              </c:extLst>
            </c:dLbl>
            <c:spPr>
              <a:noFill/>
              <a:ln>
                <a:noFill/>
              </a:ln>
              <a:effectLst/>
            </c:spPr>
            <c:txPr>
              <a:bodyPr wrap="square" lIns="38100" tIns="19050" rIns="38100" bIns="19050" anchor="ctr">
                <a:spAutoFit/>
              </a:bodyPr>
              <a:lstStyle/>
              <a:p>
                <a:pPr>
                  <a:defRPr sz="2000" b="1"/>
                </a:pPr>
                <a:endParaRPr lang="fr-FR"/>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[prep_to_porter_country_origins.xlsx]Chart!$A$4:$A$10</c:f>
              <c:strCache>
                <c:ptCount val="7"/>
                <c:pt idx="0">
                  <c:v>America (n=89)</c:v>
                </c:pt>
                <c:pt idx="1">
                  <c:v>Europe (n=5)</c:v>
                </c:pt>
                <c:pt idx="2">
                  <c:v>Africa (n=2)</c:v>
                </c:pt>
                <c:pt idx="3">
                  <c:v>Asia (n=2)</c:v>
                </c:pt>
                <c:pt idx="4">
                  <c:v>Oceania (n=1)</c:v>
                </c:pt>
                <c:pt idx="5">
                  <c:v>Middle East (n=1)</c:v>
                </c:pt>
                <c:pt idx="6">
                  <c:v>Caribbean (n=1)</c:v>
                </c:pt>
              </c:strCache>
            </c:strRef>
          </c:cat>
          <c:val>
            <c:numRef>
              <c:f>[prep_to_porter_country_origins.xlsx]Chart!$B$4:$B$10</c:f>
              <c:numCache>
                <c:formatCode>0%</c:formatCode>
                <c:ptCount val="7"/>
                <c:pt idx="0">
                  <c:v>0.88</c:v>
                </c:pt>
                <c:pt idx="1">
                  <c:v>0.05</c:v>
                </c:pt>
                <c:pt idx="2">
                  <c:v>0.02</c:v>
                </c:pt>
                <c:pt idx="3">
                  <c:v>0.01</c:v>
                </c:pt>
                <c:pt idx="4">
                  <c:v>0.01</c:v>
                </c:pt>
                <c:pt idx="5">
                  <c:v>0.01</c:v>
                </c:pt>
                <c:pt idx="6">
                  <c:v>0.01</c:v>
                </c:pt>
              </c:numCache>
            </c:numRef>
          </c:val>
          <c:extLst>
            <c:ext xmlns:c16="http://schemas.microsoft.com/office/drawing/2014/chart" uri="{C3380CC4-5D6E-409C-BE32-E72D297353CC}">
              <c16:uniqueId val="{00000007-B372-9A44-99E6-8F02ACD9EFA1}"/>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4234903200968352"/>
          <c:y val="0.28999280127086213"/>
          <c:w val="0.31775450164948005"/>
          <c:h val="0.60982171936289997"/>
        </c:manualLayout>
      </c:layout>
      <c:overlay val="0"/>
      <c:txPr>
        <a:bodyPr/>
        <a:lstStyle/>
        <a:p>
          <a:pPr>
            <a:defRPr sz="2000" b="1"/>
          </a:pPr>
          <a:endParaRPr lang="fr-FR"/>
        </a:p>
      </c:txPr>
    </c:legend>
    <c:plotVisOnly val="1"/>
    <c:dispBlanksAs val="zero"/>
    <c:showDLblsOverMax val="1"/>
  </c:chart>
  <c:spPr>
    <a:ln w="9525">
      <a:noFill/>
      <a:prstDash val="solid"/>
    </a:ln>
  </c:spPr>
  <c:externalData r:id="rId1">
    <c:autoUpdate val="0"/>
  </c:externalData>
</c:chartSpace>
</file>

<file path=ppt/comments/modernComment_100_430FF06E.xml><?xml version="1.0" encoding="utf-8"?>
<p188:cmLst xmlns:a="http://schemas.openxmlformats.org/drawingml/2006/main" xmlns:r="http://schemas.openxmlformats.org/officeDocument/2006/relationships" xmlns:p188="http://schemas.microsoft.com/office/powerpoint/2018/8/main">
  <p188:cm id="{6725F68B-A5E0-654D-BBD1-994C1A1605E5}" authorId="{CEB139BD-DE41-8C72-2B7A-F5D78510C15F}" created="2026-07-11T13:36:16.292">
    <ac:deMkLst xmlns:ac="http://schemas.microsoft.com/office/drawing/2013/main/command">
      <pc:docMk xmlns:pc="http://schemas.microsoft.com/office/powerpoint/2013/main/command"/>
      <pc:sldMk xmlns:pc="http://schemas.microsoft.com/office/powerpoint/2013/main/command" cId="1125118062" sldId="256"/>
      <ac:graphicFrameMk id="22" creationId="{2BD90491-4663-419E-A459-9EE6AE7A88DC}"/>
    </ac:deMkLst>
    <p188:txBody>
      <a:bodyPr/>
      <a:lstStyle/>
      <a:p>
        <a:r>
          <a:rPr lang="fr-FR"/>
          <a:t>Rajouter * 382=total number of visits analyzed</a:t>
        </a:r>
      </a:p>
    </p188:txBody>
  </p188:cm>
  <p188:cm id="{B423437D-DA6C-BB4D-88DE-411048682BF3}" authorId="{CEB139BD-DE41-8C72-2B7A-F5D78510C15F}" created="2026-07-11T13:37:00.475">
    <ac:deMkLst xmlns:ac="http://schemas.microsoft.com/office/drawing/2013/main/command">
      <pc:docMk xmlns:pc="http://schemas.microsoft.com/office/powerpoint/2013/main/command"/>
      <pc:sldMk xmlns:pc="http://schemas.microsoft.com/office/powerpoint/2013/main/command" cId="1125118062" sldId="256"/>
      <ac:graphicFrameMk id="8" creationId="{1BBFE24A-627E-40BC-B7E2-9504E415F4C6}"/>
    </ac:deMkLst>
    <p188:txBody>
      <a:bodyPr/>
      <a:lstStyle/>
      <a:p>
        <a:r>
          <a:rPr lang="fr-FR"/>
          <a:t>rajouter Baseline Characteristics et enlever içi follow-up at W48</a:t>
        </a:r>
      </a:p>
    </p188:txBody>
  </p188:cm>
  <p188:cm id="{3A1F140D-47BC-D444-A9A4-4A2819466105}" authorId="{CEB139BD-DE41-8C72-2B7A-F5D78510C15F}" created="2026-07-11T13:37:45.275">
    <ac:deMkLst xmlns:ac="http://schemas.microsoft.com/office/drawing/2013/main/command">
      <pc:docMk xmlns:pc="http://schemas.microsoft.com/office/powerpoint/2013/main/command"/>
      <pc:sldMk xmlns:pc="http://schemas.microsoft.com/office/powerpoint/2013/main/command" cId="1125118062" sldId="256"/>
      <ac:graphicFrameMk id="22" creationId="{2BD90491-4663-419E-A459-9EE6AE7A88DC}"/>
    </ac:deMkLst>
    <p188:txBody>
      <a:bodyPr/>
      <a:lstStyle/>
      <a:p>
        <a:r>
          <a:rPr lang="fr-FR"/>
          <a:t>uniformer les trois points..soit en noir, soit enlever </a:t>
        </a:r>
      </a:p>
    </p188:txBody>
  </p188:cm>
</p188:cmLst>
</file>

<file path=ppt/drawings/_rels/vmlDrawing1.v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1DCDCA-C4CE-4902-A75C-E9BC288D95F9}" type="datetimeFigureOut">
              <a:rPr lang="en-GB" smtClean="0"/>
              <a:t>15/07/2026</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D6DD80-E047-444C-AE87-F9789F50CFF4}" type="slidenum">
              <a:rPr lang="en-GB" smtClean="0"/>
              <a:t>‹N°›</a:t>
            </a:fld>
            <a:endParaRPr lang="en-GB"/>
          </a:p>
        </p:txBody>
      </p:sp>
    </p:spTree>
    <p:extLst>
      <p:ext uri="{BB962C8B-B14F-4D97-AF65-F5344CB8AC3E}">
        <p14:creationId xmlns:p14="http://schemas.microsoft.com/office/powerpoint/2010/main" val="417854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E854B396-427F-0E2A-70BE-3CF52ED59B1F}"/>
              </a:ext>
            </a:extLst>
          </p:cNvPr>
          <p:cNvSpPr>
            <a:spLocks noGrp="1"/>
          </p:cNvSpPr>
          <p:nvPr>
            <p:ph type="title"/>
          </p:nvPr>
        </p:nvSpPr>
        <p:spPr/>
        <p:txBody>
          <a:bodyPr/>
          <a:lstStyle/>
          <a:p>
            <a:r>
              <a:rPr lang="fr-FR"/>
              <a:t>Modifiez le style du titre</a:t>
            </a:r>
            <a:endParaRPr lang="en-GB" dirty="0"/>
          </a:p>
        </p:txBody>
      </p:sp>
    </p:spTree>
    <p:extLst>
      <p:ext uri="{BB962C8B-B14F-4D97-AF65-F5344CB8AC3E}">
        <p14:creationId xmlns:p14="http://schemas.microsoft.com/office/powerpoint/2010/main" val="2633920635"/>
      </p:ext>
    </p:extLst>
  </p:cSld>
  <p:clrMapOvr>
    <a:masterClrMapping/>
  </p:clrMapOvr>
  <p:extLst>
    <p:ext uri="{DCECCB84-F9BA-43D5-87BE-67443E8EF086}">
      <p15:sldGuideLst xmlns:p15="http://schemas.microsoft.com/office/powerpoint/2012/main">
        <p15:guide id="1" pos="668">
          <p15:clr>
            <a:srgbClr val="FBAE40"/>
          </p15:clr>
        </p15:guide>
        <p15:guide id="2" pos="4773">
          <p15:clr>
            <a:srgbClr val="FBAE40"/>
          </p15:clr>
        </p15:guide>
        <p15:guide id="3" pos="14298">
          <p15:clr>
            <a:srgbClr val="FBAE40"/>
          </p15:clr>
        </p15:guide>
        <p15:guide id="4" pos="13845">
          <p15:clr>
            <a:srgbClr val="FBAE40"/>
          </p15:clr>
        </p15:guide>
        <p15:guide id="5" pos="18358">
          <p15:clr>
            <a:srgbClr val="FBAE40"/>
          </p15:clr>
        </p15:guide>
        <p15:guide id="6" pos="5226">
          <p15:clr>
            <a:srgbClr val="FBAE40"/>
          </p15:clr>
        </p15:guide>
        <p15:guide id="7" pos="9309">
          <p15:clr>
            <a:srgbClr val="FBAE40"/>
          </p15:clr>
        </p15:guide>
        <p15:guide id="8" pos="9762">
          <p15:clr>
            <a:srgbClr val="FBAE40"/>
          </p15:clr>
        </p15:guide>
        <p15:guide id="9" orient="horz" pos="25819">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 y="0"/>
            <a:ext cx="30275212" cy="2008060"/>
          </a:xfrm>
          <a:prstGeom prst="rect">
            <a:avLst/>
          </a:prstGeom>
          <a:solidFill>
            <a:schemeClr val="tx2"/>
          </a:solidFill>
        </p:spPr>
        <p:txBody>
          <a:bodyPr vert="horz" wrap="square" lIns="1080000" tIns="720000" rIns="1080000" bIns="720000" rtlCol="0" anchor="ctr">
            <a:spAutoFit/>
          </a:bodyPr>
          <a:lstStyle/>
          <a:p>
            <a:r>
              <a:rPr lang="fr-FR"/>
              <a:t>Modifiez le style du titre</a:t>
            </a:r>
            <a:endParaRPr lang="en-US" dirty="0"/>
          </a:p>
        </p:txBody>
      </p:sp>
      <p:sp>
        <p:nvSpPr>
          <p:cNvPr id="3" name="Text Placeholder 2"/>
          <p:cNvSpPr>
            <a:spLocks noGrp="1"/>
          </p:cNvSpPr>
          <p:nvPr>
            <p:ph type="body" idx="1"/>
          </p:nvPr>
        </p:nvSpPr>
        <p:spPr>
          <a:xfrm>
            <a:off x="1390045" y="3298735"/>
            <a:ext cx="26112371" cy="2715859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pic>
        <p:nvPicPr>
          <p:cNvPr id="10" name="Picture 9">
            <a:extLst>
              <a:ext uri="{FF2B5EF4-FFF2-40B4-BE49-F238E27FC236}">
                <a16:creationId xmlns:a16="http://schemas.microsoft.com/office/drawing/2014/main" id="{9BB534C8-9016-6F72-40F9-71D526D9542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706703" y="41401214"/>
            <a:ext cx="3568510" cy="1402548"/>
          </a:xfrm>
          <a:prstGeom prst="rect">
            <a:avLst/>
          </a:prstGeom>
        </p:spPr>
      </p:pic>
      <p:sp>
        <p:nvSpPr>
          <p:cNvPr id="12" name="TextBox 11">
            <a:extLst>
              <a:ext uri="{FF2B5EF4-FFF2-40B4-BE49-F238E27FC236}">
                <a16:creationId xmlns:a16="http://schemas.microsoft.com/office/drawing/2014/main" id="{094F5828-D363-4B84-B9D0-A3981B659DCF}"/>
              </a:ext>
            </a:extLst>
          </p:cNvPr>
          <p:cNvSpPr txBox="1"/>
          <p:nvPr userDrawn="1"/>
        </p:nvSpPr>
        <p:spPr>
          <a:xfrm>
            <a:off x="3167743" y="41899114"/>
            <a:ext cx="184731" cy="369332"/>
          </a:xfrm>
          <a:prstGeom prst="rect">
            <a:avLst/>
          </a:prstGeom>
          <a:noFill/>
        </p:spPr>
        <p:txBody>
          <a:bodyPr wrap="none" rtlCol="0">
            <a:spAutoFit/>
          </a:bodyPr>
          <a:lstStyle/>
          <a:p>
            <a:endParaRPr lang="en-GB"/>
          </a:p>
        </p:txBody>
      </p:sp>
      <p:sp>
        <p:nvSpPr>
          <p:cNvPr id="13" name="TextBox 12">
            <a:extLst>
              <a:ext uri="{FF2B5EF4-FFF2-40B4-BE49-F238E27FC236}">
                <a16:creationId xmlns:a16="http://schemas.microsoft.com/office/drawing/2014/main" id="{C38B122C-D149-3E7A-CCBF-DE2DC3CE80C8}"/>
              </a:ext>
            </a:extLst>
          </p:cNvPr>
          <p:cNvSpPr txBox="1"/>
          <p:nvPr userDrawn="1"/>
        </p:nvSpPr>
        <p:spPr>
          <a:xfrm>
            <a:off x="0" y="41401213"/>
            <a:ext cx="13112863" cy="1402550"/>
          </a:xfrm>
          <a:prstGeom prst="rect">
            <a:avLst/>
          </a:prstGeom>
          <a:noFill/>
        </p:spPr>
        <p:txBody>
          <a:bodyPr wrap="square" lIns="1080000" tIns="0" rIns="1080000" bIns="0"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Presented at AIDS 2026, </a:t>
            </a:r>
            <a:r>
              <a:rPr lang="en-GB" sz="1800" b="0" i="0" kern="1200" dirty="0">
                <a:solidFill>
                  <a:schemeClr val="tx1"/>
                </a:solidFill>
                <a:effectLst/>
                <a:latin typeface="+mn-lt"/>
                <a:ea typeface="+mn-ea"/>
                <a:cs typeface="+mn-cs"/>
              </a:rPr>
              <a:t>the 26th International AIDS Conference</a:t>
            </a:r>
          </a:p>
        </p:txBody>
      </p:sp>
      <p:pic>
        <p:nvPicPr>
          <p:cNvPr id="5" name="Picture 4">
            <a:extLst>
              <a:ext uri="{FF2B5EF4-FFF2-40B4-BE49-F238E27FC236}">
                <a16:creationId xmlns:a16="http://schemas.microsoft.com/office/drawing/2014/main" id="{76988D80-55BB-0761-C5A9-B225803D696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6488103" y="41286997"/>
            <a:ext cx="3787110" cy="1488466"/>
          </a:xfrm>
          <a:prstGeom prst="rect">
            <a:avLst/>
          </a:prstGeom>
        </p:spPr>
      </p:pic>
    </p:spTree>
    <p:extLst>
      <p:ext uri="{BB962C8B-B14F-4D97-AF65-F5344CB8AC3E}">
        <p14:creationId xmlns:p14="http://schemas.microsoft.com/office/powerpoint/2010/main" val="1191649587"/>
      </p:ext>
    </p:extLst>
  </p:cSld>
  <p:clrMap bg1="lt1" tx1="dk1" bg2="lt2" tx2="dk2" accent1="accent1" accent2="accent2" accent3="accent3" accent4="accent4" accent5="accent5" accent6="accent6" hlink="hlink" folHlink="folHlink"/>
  <p:sldLayoutIdLst>
    <p:sldLayoutId id="2147483769" r:id="rId1"/>
  </p:sldLayoutIdLst>
  <p:txStyles>
    <p:titleStyle>
      <a:lvl1pPr algn="l" defTabSz="2270638" rtl="0" eaLnBrk="1" latinLnBrk="0" hangingPunct="1">
        <a:lnSpc>
          <a:spcPct val="90000"/>
        </a:lnSpc>
        <a:spcBef>
          <a:spcPct val="0"/>
        </a:spcBef>
        <a:buNone/>
        <a:defRPr sz="4000" b="1"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126900" algn="l" defTabSz="360000" rtl="0" eaLnBrk="1" latinLnBrk="0" hangingPunct="1">
        <a:lnSpc>
          <a:spcPct val="120000"/>
        </a:lnSpc>
        <a:spcBef>
          <a:spcPts val="2483"/>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1478219"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613538"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748857"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4884176"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6244255"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574"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893"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50212"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en-US"/>
      </a:defPPr>
      <a:lvl1pPr marL="0" algn="l" defTabSz="2270638" rtl="0" eaLnBrk="1" latinLnBrk="0" hangingPunct="1">
        <a:defRPr sz="4470" kern="1200">
          <a:solidFill>
            <a:schemeClr val="tx1"/>
          </a:solidFill>
          <a:latin typeface="+mn-lt"/>
          <a:ea typeface="+mn-ea"/>
          <a:cs typeface="+mn-cs"/>
        </a:defRPr>
      </a:lvl1pPr>
      <a:lvl2pPr marL="1135319" algn="l" defTabSz="2270638" rtl="0" eaLnBrk="1" latinLnBrk="0" hangingPunct="1">
        <a:defRPr sz="4470" kern="1200">
          <a:solidFill>
            <a:schemeClr val="tx1"/>
          </a:solidFill>
          <a:latin typeface="+mn-lt"/>
          <a:ea typeface="+mn-ea"/>
          <a:cs typeface="+mn-cs"/>
        </a:defRPr>
      </a:lvl2pPr>
      <a:lvl3pPr marL="2270638" algn="l" defTabSz="2270638" rtl="0" eaLnBrk="1" latinLnBrk="0" hangingPunct="1">
        <a:defRPr sz="4470" kern="1200">
          <a:solidFill>
            <a:schemeClr val="tx1"/>
          </a:solidFill>
          <a:latin typeface="+mn-lt"/>
          <a:ea typeface="+mn-ea"/>
          <a:cs typeface="+mn-cs"/>
        </a:defRPr>
      </a:lvl3pPr>
      <a:lvl4pPr marL="3405957" algn="l" defTabSz="2270638" rtl="0" eaLnBrk="1" latinLnBrk="0" hangingPunct="1">
        <a:defRPr sz="4470" kern="1200">
          <a:solidFill>
            <a:schemeClr val="tx1"/>
          </a:solidFill>
          <a:latin typeface="+mn-lt"/>
          <a:ea typeface="+mn-ea"/>
          <a:cs typeface="+mn-cs"/>
        </a:defRPr>
      </a:lvl4pPr>
      <a:lvl5pPr marL="4541276" algn="l" defTabSz="2270638" rtl="0" eaLnBrk="1" latinLnBrk="0" hangingPunct="1">
        <a:defRPr sz="4470" kern="1200">
          <a:solidFill>
            <a:schemeClr val="tx1"/>
          </a:solidFill>
          <a:latin typeface="+mn-lt"/>
          <a:ea typeface="+mn-ea"/>
          <a:cs typeface="+mn-cs"/>
        </a:defRPr>
      </a:lvl5pPr>
      <a:lvl6pPr marL="5676595" algn="l" defTabSz="2270638" rtl="0" eaLnBrk="1" latinLnBrk="0" hangingPunct="1">
        <a:defRPr sz="4470" kern="1200">
          <a:solidFill>
            <a:schemeClr val="tx1"/>
          </a:solidFill>
          <a:latin typeface="+mn-lt"/>
          <a:ea typeface="+mn-ea"/>
          <a:cs typeface="+mn-cs"/>
        </a:defRPr>
      </a:lvl6pPr>
      <a:lvl7pPr marL="6811914" algn="l" defTabSz="2270638" rtl="0" eaLnBrk="1" latinLnBrk="0" hangingPunct="1">
        <a:defRPr sz="4470" kern="1200">
          <a:solidFill>
            <a:schemeClr val="tx1"/>
          </a:solidFill>
          <a:latin typeface="+mn-lt"/>
          <a:ea typeface="+mn-ea"/>
          <a:cs typeface="+mn-cs"/>
        </a:defRPr>
      </a:lvl7pPr>
      <a:lvl8pPr marL="7947233" algn="l" defTabSz="2270638" rtl="0" eaLnBrk="1" latinLnBrk="0" hangingPunct="1">
        <a:defRPr sz="4470" kern="1200">
          <a:solidFill>
            <a:schemeClr val="tx1"/>
          </a:solidFill>
          <a:latin typeface="+mn-lt"/>
          <a:ea typeface="+mn-ea"/>
          <a:cs typeface="+mn-cs"/>
        </a:defRPr>
      </a:lvl8pPr>
      <a:lvl9pPr marL="9082552" algn="l" defTabSz="2270638" rtl="0" eaLnBrk="1" latinLnBrk="0" hangingPunct="1">
        <a:defRPr sz="44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18" Type="http://schemas.openxmlformats.org/officeDocument/2006/relationships/image" Target="../media/image20.svg"/><Relationship Id="rId26" Type="http://schemas.openxmlformats.org/officeDocument/2006/relationships/image" Target="../media/image3.emf"/><Relationship Id="rId3" Type="http://schemas.microsoft.com/office/2018/10/relationships/comments" Target="../comments/modernComment_100_430FF06E.xml"/><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svg"/><Relationship Id="rId17" Type="http://schemas.openxmlformats.org/officeDocument/2006/relationships/image" Target="../media/image19.png"/><Relationship Id="rId25" Type="http://schemas.openxmlformats.org/officeDocument/2006/relationships/package" Target="../embeddings/Microsoft_Excel_Worksheet.xlsx"/><Relationship Id="rId2" Type="http://schemas.openxmlformats.org/officeDocument/2006/relationships/slideLayout" Target="../slideLayouts/slideLayout1.xml"/><Relationship Id="rId16" Type="http://schemas.openxmlformats.org/officeDocument/2006/relationships/image" Target="../media/image18.svg"/><Relationship Id="rId20" Type="http://schemas.openxmlformats.org/officeDocument/2006/relationships/image" Target="../media/image22.jpeg"/><Relationship Id="rId29" Type="http://schemas.openxmlformats.org/officeDocument/2006/relationships/package" Target="../embeddings/Microsoft_Excel_Worksheet2.xlsx"/><Relationship Id="rId1" Type="http://schemas.openxmlformats.org/officeDocument/2006/relationships/vmlDrawing" Target="../drawings/vmlDrawing1.v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chart" Target="../charts/chart1.xml"/><Relationship Id="rId5" Type="http://schemas.openxmlformats.org/officeDocument/2006/relationships/image" Target="../media/image7.png"/><Relationship Id="rId15" Type="http://schemas.openxmlformats.org/officeDocument/2006/relationships/image" Target="../media/image17.png"/><Relationship Id="rId23" Type="http://schemas.openxmlformats.org/officeDocument/2006/relationships/image" Target="../media/image25.png"/><Relationship Id="rId28" Type="http://schemas.openxmlformats.org/officeDocument/2006/relationships/image" Target="../media/image4.emf"/><Relationship Id="rId10" Type="http://schemas.openxmlformats.org/officeDocument/2006/relationships/image" Target="../media/image12.sv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svg"/><Relationship Id="rId22" Type="http://schemas.openxmlformats.org/officeDocument/2006/relationships/image" Target="../media/image24.png"/><Relationship Id="rId27" Type="http://schemas.openxmlformats.org/officeDocument/2006/relationships/package" Target="../embeddings/Microsoft_Excel_Worksheet1.xlsx"/><Relationship Id="rId30"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411005" y="6906896"/>
            <a:ext cx="29456743" cy="834564"/>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r>
              <a:rPr lang="it-IT" sz="2400" dirty="0" err="1"/>
              <a:t>Despite</a:t>
            </a:r>
            <a:r>
              <a:rPr lang="it-IT" sz="2400" dirty="0"/>
              <a:t> the high </a:t>
            </a:r>
            <a:r>
              <a:rPr lang="it-IT" sz="2400" dirty="0" err="1"/>
              <a:t>prevalence</a:t>
            </a:r>
            <a:r>
              <a:rPr lang="it-IT" sz="2400" dirty="0"/>
              <a:t> of HIV </a:t>
            </a:r>
            <a:r>
              <a:rPr lang="it-IT" sz="2400" dirty="0" err="1"/>
              <a:t>among</a:t>
            </a:r>
            <a:r>
              <a:rPr lang="it-IT" sz="2400" dirty="0"/>
              <a:t> transgender women (TW), </a:t>
            </a:r>
            <a:r>
              <a:rPr lang="it-IT" sz="2400" dirty="0" err="1"/>
              <a:t>few</a:t>
            </a:r>
            <a:r>
              <a:rPr lang="it-IT" sz="2400" dirty="0"/>
              <a:t> </a:t>
            </a:r>
            <a:r>
              <a:rPr lang="it-IT" sz="2400" dirty="0" err="1"/>
              <a:t>prevention</a:t>
            </a:r>
            <a:r>
              <a:rPr lang="it-IT" sz="2400" dirty="0"/>
              <a:t> </a:t>
            </a:r>
            <a:r>
              <a:rPr lang="it-IT" sz="2400" dirty="0" err="1"/>
              <a:t>initiatives</a:t>
            </a:r>
            <a:r>
              <a:rPr lang="it-IT" sz="2400" dirty="0"/>
              <a:t> </a:t>
            </a:r>
            <a:r>
              <a:rPr lang="it-IT" sz="2400" dirty="0" err="1"/>
              <a:t>have</a:t>
            </a:r>
            <a:r>
              <a:rPr lang="it-IT" sz="2400" dirty="0"/>
              <a:t> </a:t>
            </a:r>
            <a:r>
              <a:rPr lang="it-IT" sz="2400" dirty="0" err="1"/>
              <a:t>targeted</a:t>
            </a:r>
            <a:r>
              <a:rPr lang="it-IT" sz="2400" dirty="0"/>
              <a:t> </a:t>
            </a:r>
            <a:r>
              <a:rPr lang="it-IT" sz="2400" dirty="0" err="1"/>
              <a:t>this</a:t>
            </a:r>
            <a:r>
              <a:rPr lang="it-IT" sz="2400" dirty="0"/>
              <a:t> </a:t>
            </a:r>
            <a:r>
              <a:rPr lang="it-IT" sz="2400" dirty="0" err="1"/>
              <a:t>specific</a:t>
            </a:r>
            <a:r>
              <a:rPr lang="it-IT" sz="2400" dirty="0"/>
              <a:t> </a:t>
            </a:r>
            <a:r>
              <a:rPr lang="it-IT" sz="2400" dirty="0" err="1"/>
              <a:t>population</a:t>
            </a:r>
            <a:r>
              <a:rPr lang="it-IT" sz="2400" dirty="0"/>
              <a:t>. Here we describe a cohort of TW followed-up for PrEP via a multidisciplinary reach-out program.</a:t>
            </a:r>
          </a:p>
        </p:txBody>
      </p:sp>
      <p:sp>
        <p:nvSpPr>
          <p:cNvPr id="32" name="Title 31">
            <a:extLst>
              <a:ext uri="{FF2B5EF4-FFF2-40B4-BE49-F238E27FC236}">
                <a16:creationId xmlns:a16="http://schemas.microsoft.com/office/drawing/2014/main" id="{854B171F-9AC0-8B46-6B90-35D250EC5D40}"/>
              </a:ext>
            </a:extLst>
          </p:cNvPr>
          <p:cNvSpPr>
            <a:spLocks noGrp="1"/>
          </p:cNvSpPr>
          <p:nvPr>
            <p:ph type="title"/>
          </p:nvPr>
        </p:nvSpPr>
        <p:spPr>
          <a:xfrm>
            <a:off x="0" y="-196184"/>
            <a:ext cx="30275212" cy="6163044"/>
          </a:xfrm>
        </p:spPr>
        <p:txBody>
          <a:bodyPr/>
          <a:lstStyle/>
          <a:p>
            <a:pPr algn="ctr"/>
            <a:r>
              <a:rPr lang="it-IT" i="1" dirty="0"/>
              <a:t>TUPEC175</a:t>
            </a:r>
            <a:br>
              <a:rPr lang="it-IT" i="1" dirty="0"/>
            </a:br>
            <a:br>
              <a:rPr lang="en-US" dirty="0"/>
            </a:br>
            <a:r>
              <a:rPr lang="it-IT" dirty="0"/>
              <a:t>Key </a:t>
            </a:r>
            <a:r>
              <a:rPr lang="it-IT" dirty="0" err="1"/>
              <a:t>determinants</a:t>
            </a:r>
            <a:r>
              <a:rPr lang="it-IT" dirty="0"/>
              <a:t> of </a:t>
            </a:r>
            <a:r>
              <a:rPr lang="it-IT" dirty="0" err="1"/>
              <a:t>PrEP</a:t>
            </a:r>
            <a:r>
              <a:rPr lang="it-IT" dirty="0"/>
              <a:t> </a:t>
            </a:r>
            <a:r>
              <a:rPr lang="it-IT" dirty="0" err="1"/>
              <a:t>persistence</a:t>
            </a:r>
            <a:r>
              <a:rPr lang="it-IT" dirty="0"/>
              <a:t> in transgender women: first </a:t>
            </a:r>
            <a:r>
              <a:rPr lang="it-IT" dirty="0" err="1"/>
              <a:t>results</a:t>
            </a:r>
            <a:r>
              <a:rPr lang="it-IT" dirty="0"/>
              <a:t> from the</a:t>
            </a:r>
            <a:br>
              <a:rPr lang="it-IT" dirty="0"/>
            </a:br>
            <a:r>
              <a:rPr lang="it-IT" dirty="0" err="1"/>
              <a:t>PrEP</a:t>
            </a:r>
            <a:r>
              <a:rPr lang="it-IT" dirty="0"/>
              <a:t> à porter study</a:t>
            </a:r>
            <a:br>
              <a:rPr lang="it-IT" dirty="0"/>
            </a:br>
            <a:br>
              <a:rPr lang="it-IT" dirty="0"/>
            </a:br>
            <a:r>
              <a:rPr lang="it-IT" sz="1800" i="1" dirty="0"/>
              <a:t>V. ISERNIA</a:t>
            </a:r>
            <a:r>
              <a:rPr lang="it-IT" sz="1800" i="1" baseline="30000" dirty="0"/>
              <a:t>1</a:t>
            </a:r>
            <a:r>
              <a:rPr lang="it-IT" sz="1800" i="1" dirty="0"/>
              <a:t> , L. Sagaon-Teyssier</a:t>
            </a:r>
            <a:r>
              <a:rPr lang="it-IT" sz="1800" i="1" baseline="30000" dirty="0"/>
              <a:t>2</a:t>
            </a:r>
            <a:r>
              <a:rPr lang="it-IT" sz="1800" i="1" dirty="0"/>
              <a:t> , </a:t>
            </a:r>
            <a:r>
              <a:rPr lang="it-IT" sz="1800" i="1" dirty="0" err="1"/>
              <a:t>F</a:t>
            </a:r>
            <a:r>
              <a:rPr lang="it-IT" sz="1800" i="1" dirty="0"/>
              <a:t>. Ouvrard</a:t>
            </a:r>
            <a:r>
              <a:rPr lang="it-IT" sz="1800" i="1" baseline="30000" dirty="0"/>
              <a:t>3</a:t>
            </a:r>
            <a:r>
              <a:rPr lang="it-IT" sz="1800" i="1" dirty="0"/>
              <a:t>, A. Faye</a:t>
            </a:r>
            <a:r>
              <a:rPr lang="it-IT" sz="1800" i="1" baseline="30000" dirty="0"/>
              <a:t>2</a:t>
            </a:r>
            <a:r>
              <a:rPr lang="it-IT" sz="1800" i="1" dirty="0"/>
              <a:t>, </a:t>
            </a:r>
            <a:r>
              <a:rPr lang="it-IT" sz="1800" i="1" dirty="0" err="1"/>
              <a:t>F</a:t>
            </a:r>
            <a:r>
              <a:rPr lang="it-IT" sz="1800" i="1" dirty="0"/>
              <a:t>. Peralta</a:t>
            </a:r>
            <a:r>
              <a:rPr lang="it-IT" sz="1800" i="1" baseline="30000" dirty="0"/>
              <a:t>4</a:t>
            </a:r>
            <a:r>
              <a:rPr lang="it-IT" sz="1800" i="1" dirty="0"/>
              <a:t> , M. Cervantes</a:t>
            </a:r>
            <a:r>
              <a:rPr lang="it-IT" sz="1800" i="1" baseline="30000" dirty="0"/>
              <a:t>1</a:t>
            </a:r>
            <a:r>
              <a:rPr lang="it-IT" sz="1800" i="1" dirty="0"/>
              <a:t> , </a:t>
            </a:r>
            <a:r>
              <a:rPr lang="it-IT" sz="1800" i="1" dirty="0" err="1"/>
              <a:t>F</a:t>
            </a:r>
            <a:r>
              <a:rPr lang="it-IT" sz="1800" i="1" dirty="0"/>
              <a:t>. Pipitone</a:t>
            </a:r>
            <a:r>
              <a:rPr lang="it-IT" sz="1800" i="1" baseline="30000" dirty="0"/>
              <a:t>2,5</a:t>
            </a:r>
            <a:r>
              <a:rPr lang="it-IT" sz="1800" i="1" dirty="0"/>
              <a:t> , G. Girard</a:t>
            </a:r>
            <a:r>
              <a:rPr lang="it-IT" sz="1800" i="1" baseline="30000" dirty="0"/>
              <a:t>2</a:t>
            </a:r>
            <a:r>
              <a:rPr lang="it-IT" sz="1800" i="1" dirty="0"/>
              <a:t>, A. Deprez</a:t>
            </a:r>
            <a:r>
              <a:rPr lang="it-IT" sz="1800" i="1" baseline="30000" dirty="0"/>
              <a:t>1</a:t>
            </a:r>
            <a:r>
              <a:rPr lang="it-IT" sz="1800" i="1" dirty="0"/>
              <a:t> , S. Le Gac</a:t>
            </a:r>
            <a:r>
              <a:rPr lang="it-IT" sz="1800" i="1" baseline="30000" dirty="0"/>
              <a:t>3</a:t>
            </a:r>
            <a:r>
              <a:rPr lang="it-IT" sz="1800" i="1" dirty="0"/>
              <a:t> , A. Benalycherif</a:t>
            </a:r>
            <a:r>
              <a:rPr lang="it-IT" sz="1800" i="1" baseline="30000" dirty="0"/>
              <a:t>6</a:t>
            </a:r>
            <a:r>
              <a:rPr lang="it-IT" sz="1800" i="1" dirty="0"/>
              <a:t>, </a:t>
            </a:r>
            <a:r>
              <a:rPr lang="it-IT" sz="1800" i="1" dirty="0" err="1"/>
              <a:t>R</a:t>
            </a:r>
            <a:r>
              <a:rPr lang="it-IT" sz="1800" i="1" dirty="0"/>
              <a:t>.</a:t>
            </a:r>
            <a:br>
              <a:rPr lang="it-IT" sz="1800" dirty="0"/>
            </a:br>
            <a:r>
              <a:rPr lang="it-IT" sz="1800" i="1" dirty="0"/>
              <a:t>Landman</a:t>
            </a:r>
            <a:r>
              <a:rPr lang="it-IT" sz="1800" i="1" baseline="30000" dirty="0"/>
              <a:t>6 </a:t>
            </a:r>
            <a:r>
              <a:rPr lang="it-IT" sz="1800" i="1" dirty="0"/>
              <a:t>, B. Spire</a:t>
            </a:r>
            <a:r>
              <a:rPr lang="it-IT" sz="1800" i="1" baseline="30000" dirty="0"/>
              <a:t>2</a:t>
            </a:r>
            <a:r>
              <a:rPr lang="it-IT" sz="1800" i="1" dirty="0"/>
              <a:t> , L. Blanquart</a:t>
            </a:r>
            <a:r>
              <a:rPr lang="it-IT" sz="1800" i="1" baseline="30000" dirty="0"/>
              <a:t>4</a:t>
            </a:r>
            <a:r>
              <a:rPr lang="it-IT" sz="1800" i="1" dirty="0"/>
              <a:t>, </a:t>
            </a:r>
            <a:r>
              <a:rPr lang="it-IT" sz="1800" i="1" dirty="0" err="1"/>
              <a:t>J</a:t>
            </a:r>
            <a:r>
              <a:rPr lang="it-IT" sz="1800" i="1" dirty="0"/>
              <a:t>. Ghosn</a:t>
            </a:r>
            <a:r>
              <a:rPr lang="it-IT" sz="1800" i="1" baseline="30000" dirty="0"/>
              <a:t>1,7</a:t>
            </a:r>
            <a:br>
              <a:rPr lang="it-IT" sz="1800" i="1" dirty="0"/>
            </a:br>
            <a:br>
              <a:rPr lang="it-IT" sz="1800" dirty="0"/>
            </a:br>
            <a:r>
              <a:rPr lang="it-IT" sz="1800" dirty="0"/>
              <a:t>1.</a:t>
            </a:r>
            <a:r>
              <a:rPr lang="it-IT" sz="1800" i="1" dirty="0"/>
              <a:t>SMIT, Department of </a:t>
            </a:r>
            <a:r>
              <a:rPr lang="it-IT" sz="1800" i="1" dirty="0" err="1"/>
              <a:t>Infectious</a:t>
            </a:r>
            <a:r>
              <a:rPr lang="it-IT" sz="1800" i="1" dirty="0"/>
              <a:t> and </a:t>
            </a:r>
            <a:r>
              <a:rPr lang="it-IT" sz="1800" i="1" dirty="0" err="1"/>
              <a:t>Tropical</a:t>
            </a:r>
            <a:r>
              <a:rPr lang="it-IT" sz="1800" i="1" dirty="0"/>
              <a:t> </a:t>
            </a:r>
            <a:r>
              <a:rPr lang="it-IT" sz="1800" i="1" dirty="0" err="1"/>
              <a:t>Diseases</a:t>
            </a:r>
            <a:r>
              <a:rPr lang="it-IT" sz="1800" i="1" dirty="0"/>
              <a:t>, Bichat–Claude Bernard Hospital, Paris, France. 2.Aix Marseille Univ, </a:t>
            </a:r>
            <a:r>
              <a:rPr lang="it-IT" sz="1800" i="1" dirty="0" err="1"/>
              <a:t>Inserm</a:t>
            </a:r>
            <a:r>
              <a:rPr lang="it-IT" sz="1800" i="1" dirty="0"/>
              <a:t>, IRD, SESSTIM, </a:t>
            </a:r>
            <a:r>
              <a:rPr lang="it-IT" sz="1800" i="1" dirty="0" err="1"/>
              <a:t>Economic</a:t>
            </a:r>
            <a:br>
              <a:rPr lang="it-IT" sz="1800" dirty="0"/>
            </a:br>
            <a:r>
              <a:rPr lang="it-IT" sz="1800" i="1" dirty="0"/>
              <a:t>and Social Sciences of Health &amp; </a:t>
            </a:r>
            <a:r>
              <a:rPr lang="it-IT" sz="1800" i="1" dirty="0" err="1"/>
              <a:t>Medical</a:t>
            </a:r>
            <a:r>
              <a:rPr lang="it-IT" sz="1800" i="1" dirty="0"/>
              <a:t> Information Processing, Marseille, France. 3.CoReSS, </a:t>
            </a:r>
            <a:r>
              <a:rPr lang="it-IT" sz="1800" i="1" dirty="0" err="1"/>
              <a:t>Regional</a:t>
            </a:r>
            <a:r>
              <a:rPr lang="it-IT" sz="1800" i="1" dirty="0"/>
              <a:t> </a:t>
            </a:r>
            <a:r>
              <a:rPr lang="it-IT" sz="1800" i="1" dirty="0" err="1"/>
              <a:t>Coordination</a:t>
            </a:r>
            <a:r>
              <a:rPr lang="it-IT" sz="1800" i="1" dirty="0"/>
              <a:t> for </a:t>
            </a:r>
            <a:r>
              <a:rPr lang="it-IT" sz="1800" i="1" dirty="0" err="1"/>
              <a:t>Sexual</a:t>
            </a:r>
            <a:r>
              <a:rPr lang="it-IT" sz="1800" i="1" dirty="0"/>
              <a:t> Health, North‑West</a:t>
            </a:r>
            <a:br>
              <a:rPr lang="it-IT" sz="1800" dirty="0"/>
            </a:br>
            <a:r>
              <a:rPr lang="it-IT" sz="1800" i="1" dirty="0" err="1"/>
              <a:t>Île</a:t>
            </a:r>
            <a:r>
              <a:rPr lang="it-IT" sz="1800" i="1" dirty="0"/>
              <a:t>‑de‑France, Paris, France. 4. ACCEPTESS-T, Concrete Actions </a:t>
            </a:r>
            <a:r>
              <a:rPr lang="it-IT" sz="1800" i="1" dirty="0" err="1"/>
              <a:t>Combining</a:t>
            </a:r>
            <a:r>
              <a:rPr lang="it-IT" sz="1800" i="1" dirty="0"/>
              <a:t> </a:t>
            </a:r>
            <a:r>
              <a:rPr lang="it-IT" sz="1800" i="1" dirty="0" err="1"/>
              <a:t>Education</a:t>
            </a:r>
            <a:r>
              <a:rPr lang="it-IT" sz="1800" i="1" dirty="0"/>
              <a:t>, </a:t>
            </a:r>
            <a:r>
              <a:rPr lang="it-IT" sz="1800" i="1" dirty="0" err="1"/>
              <a:t>Prevention</a:t>
            </a:r>
            <a:r>
              <a:rPr lang="it-IT" sz="1800" i="1" dirty="0"/>
              <a:t>, Work, Equity, Health, and Sports for Transgender People,</a:t>
            </a:r>
            <a:br>
              <a:rPr lang="it-IT" sz="1800" dirty="0"/>
            </a:br>
            <a:r>
              <a:rPr lang="it-IT" sz="1800" i="1" dirty="0"/>
              <a:t>Paris, France. 5.Coalition PLUS Scientific Network, Pantin, France. 6.IMEA, Institute of Applied Medicine and </a:t>
            </a:r>
            <a:r>
              <a:rPr lang="it-IT" sz="1800" i="1" dirty="0" err="1"/>
              <a:t>Epidemiology</a:t>
            </a:r>
            <a:r>
              <a:rPr lang="it-IT" sz="1800" i="1" dirty="0"/>
              <a:t>, Paris, France. 7.Université Paris </a:t>
            </a:r>
            <a:r>
              <a:rPr lang="it-IT" sz="1800" i="1" dirty="0" err="1"/>
              <a:t>Cité</a:t>
            </a:r>
            <a:r>
              <a:rPr lang="it-IT" sz="1800" i="1" dirty="0"/>
              <a:t>,</a:t>
            </a:r>
            <a:br>
              <a:rPr lang="it-IT" sz="1800" dirty="0"/>
            </a:br>
            <a:r>
              <a:rPr lang="it-IT" sz="1800" i="1" dirty="0"/>
              <a:t>INSERM 1137 IAME, Paris, France</a:t>
            </a:r>
            <a:endParaRPr lang="en-GB" sz="1800" dirty="0"/>
          </a:p>
        </p:txBody>
      </p:sp>
      <p:pic>
        <p:nvPicPr>
          <p:cNvPr id="9" name="Image 8">
            <a:extLst>
              <a:ext uri="{FF2B5EF4-FFF2-40B4-BE49-F238E27FC236}">
                <a16:creationId xmlns:a16="http://schemas.microsoft.com/office/drawing/2014/main" id="{351744C2-C2F4-46C7-8F2B-874A87688B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8" y="2048909"/>
            <a:ext cx="3867211" cy="1703738"/>
          </a:xfrm>
          <a:prstGeom prst="rect">
            <a:avLst/>
          </a:prstGeom>
        </p:spPr>
      </p:pic>
      <p:pic>
        <p:nvPicPr>
          <p:cNvPr id="3" name="Image 2">
            <a:extLst>
              <a:ext uri="{FF2B5EF4-FFF2-40B4-BE49-F238E27FC236}">
                <a16:creationId xmlns:a16="http://schemas.microsoft.com/office/drawing/2014/main" id="{AC8D19EE-4517-413E-BD29-CC114A5535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93194" y="3034739"/>
            <a:ext cx="1457278" cy="1656000"/>
          </a:xfrm>
          <a:prstGeom prst="rect">
            <a:avLst/>
          </a:prstGeom>
        </p:spPr>
      </p:pic>
      <p:pic>
        <p:nvPicPr>
          <p:cNvPr id="5" name="Image 4">
            <a:extLst>
              <a:ext uri="{FF2B5EF4-FFF2-40B4-BE49-F238E27FC236}">
                <a16:creationId xmlns:a16="http://schemas.microsoft.com/office/drawing/2014/main" id="{75A73467-1676-4A03-953C-9CD88C66B7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300" y="3995994"/>
            <a:ext cx="2988000" cy="1499976"/>
          </a:xfrm>
          <a:prstGeom prst="rect">
            <a:avLst/>
          </a:prstGeom>
        </p:spPr>
      </p:pic>
      <p:pic>
        <p:nvPicPr>
          <p:cNvPr id="56" name="Graphique 55" descr="Utilisateur avec un remplissage uni">
            <a:extLst>
              <a:ext uri="{FF2B5EF4-FFF2-40B4-BE49-F238E27FC236}">
                <a16:creationId xmlns:a16="http://schemas.microsoft.com/office/drawing/2014/main" id="{C8238ED9-75E4-4BF8-B979-AB25868F6B7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8627" y="17328776"/>
            <a:ext cx="712589" cy="712589"/>
          </a:xfrm>
          <a:prstGeom prst="rect">
            <a:avLst/>
          </a:prstGeom>
        </p:spPr>
      </p:pic>
      <p:pic>
        <p:nvPicPr>
          <p:cNvPr id="60" name="Graphique 59" descr="Maison avec un remplissage uni">
            <a:extLst>
              <a:ext uri="{FF2B5EF4-FFF2-40B4-BE49-F238E27FC236}">
                <a16:creationId xmlns:a16="http://schemas.microsoft.com/office/drawing/2014/main" id="{FE6ED889-0DAB-427D-A3AA-35B920F6F9A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35620" y="17244674"/>
            <a:ext cx="702212" cy="702212"/>
          </a:xfrm>
          <a:prstGeom prst="rect">
            <a:avLst/>
          </a:prstGeom>
        </p:spPr>
      </p:pic>
      <p:pic>
        <p:nvPicPr>
          <p:cNvPr id="72" name="Graphique 71" descr="Logement avec un remplissage uni">
            <a:extLst>
              <a:ext uri="{FF2B5EF4-FFF2-40B4-BE49-F238E27FC236}">
                <a16:creationId xmlns:a16="http://schemas.microsoft.com/office/drawing/2014/main" id="{85219050-255E-45A6-99EB-F7F3B1186C4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031204" y="17132305"/>
            <a:ext cx="899237" cy="855595"/>
          </a:xfrm>
          <a:prstGeom prst="rect">
            <a:avLst/>
          </a:prstGeom>
        </p:spPr>
      </p:pic>
      <p:pic>
        <p:nvPicPr>
          <p:cNvPr id="79" name="Graphique 78" descr="Point d’interrogation avec un remplissage uni">
            <a:extLst>
              <a:ext uri="{FF2B5EF4-FFF2-40B4-BE49-F238E27FC236}">
                <a16:creationId xmlns:a16="http://schemas.microsoft.com/office/drawing/2014/main" id="{16C15047-DD55-401D-802D-FC16A1C690C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746300" y="23734624"/>
            <a:ext cx="689122" cy="550511"/>
          </a:xfrm>
          <a:prstGeom prst="rect">
            <a:avLst/>
          </a:prstGeom>
        </p:spPr>
      </p:pic>
      <p:pic>
        <p:nvPicPr>
          <p:cNvPr id="84" name="Graphique 83" descr="Stéthoscope avec un remplissage uni">
            <a:extLst>
              <a:ext uri="{FF2B5EF4-FFF2-40B4-BE49-F238E27FC236}">
                <a16:creationId xmlns:a16="http://schemas.microsoft.com/office/drawing/2014/main" id="{4DE279B5-76FD-458D-91E5-1D3036E6AAB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5727603" y="23687096"/>
            <a:ext cx="713873" cy="713873"/>
          </a:xfrm>
          <a:prstGeom prst="rect">
            <a:avLst/>
          </a:prstGeom>
        </p:spPr>
      </p:pic>
      <p:pic>
        <p:nvPicPr>
          <p:cNvPr id="98" name="Graphique 97" descr="Guide opérationnel avec un remplissage uni">
            <a:extLst>
              <a:ext uri="{FF2B5EF4-FFF2-40B4-BE49-F238E27FC236}">
                <a16:creationId xmlns:a16="http://schemas.microsoft.com/office/drawing/2014/main" id="{02443C4B-7298-405E-96CE-87CF4E9F8737}"/>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2793744" y="28911178"/>
            <a:ext cx="914400" cy="914400"/>
          </a:xfrm>
          <a:prstGeom prst="rect">
            <a:avLst/>
          </a:prstGeom>
        </p:spPr>
      </p:pic>
      <p:sp>
        <p:nvSpPr>
          <p:cNvPr id="108" name="Text Box 4">
            <a:extLst>
              <a:ext uri="{FF2B5EF4-FFF2-40B4-BE49-F238E27FC236}">
                <a16:creationId xmlns:a16="http://schemas.microsoft.com/office/drawing/2014/main" id="{1D05C9B3-65A6-4257-A7E6-37CD5A4A609F}"/>
              </a:ext>
            </a:extLst>
          </p:cNvPr>
          <p:cNvSpPr txBox="1">
            <a:spLocks noChangeArrowheads="1"/>
          </p:cNvSpPr>
          <p:nvPr/>
        </p:nvSpPr>
        <p:spPr bwMode="auto">
          <a:xfrm>
            <a:off x="0" y="5821510"/>
            <a:ext cx="30275213" cy="1047478"/>
          </a:xfrm>
          <a:prstGeom prst="rect">
            <a:avLst/>
          </a:prstGeom>
          <a:solidFill>
            <a:srgbClr val="712D82"/>
          </a:solidFill>
          <a:ln>
            <a:noFill/>
          </a:ln>
          <a:effectLst/>
        </p:spPr>
        <p:txBody>
          <a:bodyPr vert="horz" wrap="square" lIns="14870" tIns="14870" rIns="14870" bIns="14870" numCol="1" anchor="t" anchorCtr="0" compatLnSpc="1">
            <a:prstTxWarp prst="textNoShape">
              <a:avLst/>
            </a:prstTxWarp>
          </a:bodyPr>
          <a:lstStyle/>
          <a:p>
            <a:pPr algn="just" defTabSz="371736" eaLnBrk="0" fontAlgn="base" hangingPunct="0">
              <a:lnSpc>
                <a:spcPct val="150000"/>
              </a:lnSpc>
              <a:spcBef>
                <a:spcPct val="0"/>
              </a:spcBef>
              <a:spcAft>
                <a:spcPct val="0"/>
              </a:spcAft>
            </a:pPr>
            <a:r>
              <a:rPr lang="en-US" altLang="en-US" sz="4000" b="1" dirty="0">
                <a:solidFill>
                  <a:schemeClr val="tx2"/>
                </a:solidFill>
                <a:latin typeface="+mj-lt"/>
                <a:ea typeface="IAS Ribbon Sans Bold" pitchFamily="2" charset="0"/>
              </a:rPr>
              <a:t> Background</a:t>
            </a:r>
          </a:p>
        </p:txBody>
      </p:sp>
      <p:sp>
        <p:nvSpPr>
          <p:cNvPr id="109" name="Text Box 4">
            <a:extLst>
              <a:ext uri="{FF2B5EF4-FFF2-40B4-BE49-F238E27FC236}">
                <a16:creationId xmlns:a16="http://schemas.microsoft.com/office/drawing/2014/main" id="{19321744-6402-4A9B-A4CE-D032774D27D1}"/>
              </a:ext>
            </a:extLst>
          </p:cNvPr>
          <p:cNvSpPr txBox="1">
            <a:spLocks noChangeArrowheads="1"/>
          </p:cNvSpPr>
          <p:nvPr/>
        </p:nvSpPr>
        <p:spPr bwMode="auto">
          <a:xfrm>
            <a:off x="-7868" y="7864300"/>
            <a:ext cx="30275213" cy="1047478"/>
          </a:xfrm>
          <a:prstGeom prst="rect">
            <a:avLst/>
          </a:prstGeom>
          <a:solidFill>
            <a:srgbClr val="712D82"/>
          </a:solidFill>
          <a:ln>
            <a:noFill/>
          </a:ln>
          <a:effectLst/>
        </p:spPr>
        <p:txBody>
          <a:bodyPr vert="horz" wrap="square" lIns="14870" tIns="14870" rIns="14870" bIns="14870" numCol="1" anchor="t" anchorCtr="0" compatLnSpc="1">
            <a:prstTxWarp prst="textNoShape">
              <a:avLst/>
            </a:prstTxWarp>
          </a:bodyPr>
          <a:lstStyle/>
          <a:p>
            <a:pPr algn="just" defTabSz="371736" eaLnBrk="0" fontAlgn="base" hangingPunct="0">
              <a:lnSpc>
                <a:spcPct val="150000"/>
              </a:lnSpc>
              <a:spcBef>
                <a:spcPct val="0"/>
              </a:spcBef>
              <a:spcAft>
                <a:spcPct val="0"/>
              </a:spcAft>
            </a:pPr>
            <a:r>
              <a:rPr lang="en-US" altLang="en-US" sz="4000" b="1" dirty="0">
                <a:solidFill>
                  <a:schemeClr val="tx2"/>
                </a:solidFill>
                <a:latin typeface="+mj-lt"/>
                <a:ea typeface="IAS Ribbon Sans Bold" pitchFamily="2" charset="0"/>
              </a:rPr>
              <a:t> Methods</a:t>
            </a:r>
          </a:p>
        </p:txBody>
      </p:sp>
      <p:sp>
        <p:nvSpPr>
          <p:cNvPr id="110" name="Text Box 4">
            <a:extLst>
              <a:ext uri="{FF2B5EF4-FFF2-40B4-BE49-F238E27FC236}">
                <a16:creationId xmlns:a16="http://schemas.microsoft.com/office/drawing/2014/main" id="{BEA435B0-5F4D-4AA3-AB2F-E542B77AA80D}"/>
              </a:ext>
            </a:extLst>
          </p:cNvPr>
          <p:cNvSpPr txBox="1">
            <a:spLocks noChangeArrowheads="1"/>
          </p:cNvSpPr>
          <p:nvPr/>
        </p:nvSpPr>
        <p:spPr bwMode="auto">
          <a:xfrm>
            <a:off x="0" y="15822544"/>
            <a:ext cx="30275213" cy="1047478"/>
          </a:xfrm>
          <a:prstGeom prst="rect">
            <a:avLst/>
          </a:prstGeom>
          <a:solidFill>
            <a:srgbClr val="712D82"/>
          </a:solidFill>
          <a:ln>
            <a:noFill/>
          </a:ln>
          <a:effectLst/>
        </p:spPr>
        <p:txBody>
          <a:bodyPr vert="horz" wrap="square" lIns="14870" tIns="14870" rIns="14870" bIns="14870" numCol="1" anchor="t" anchorCtr="0" compatLnSpc="1">
            <a:prstTxWarp prst="textNoShape">
              <a:avLst/>
            </a:prstTxWarp>
          </a:bodyPr>
          <a:lstStyle/>
          <a:p>
            <a:pPr algn="just" defTabSz="371736" eaLnBrk="0" fontAlgn="base" hangingPunct="0">
              <a:lnSpc>
                <a:spcPct val="150000"/>
              </a:lnSpc>
              <a:spcBef>
                <a:spcPct val="0"/>
              </a:spcBef>
              <a:spcAft>
                <a:spcPct val="0"/>
              </a:spcAft>
            </a:pPr>
            <a:r>
              <a:rPr lang="en-US" altLang="en-US" sz="4000" b="1" dirty="0">
                <a:solidFill>
                  <a:schemeClr val="tx2"/>
                </a:solidFill>
                <a:latin typeface="+mj-lt"/>
                <a:ea typeface="IAS Ribbon Sans Bold" pitchFamily="2" charset="0"/>
              </a:rPr>
              <a:t> Results</a:t>
            </a:r>
          </a:p>
        </p:txBody>
      </p:sp>
      <p:sp>
        <p:nvSpPr>
          <p:cNvPr id="111" name="Text Box 4">
            <a:extLst>
              <a:ext uri="{FF2B5EF4-FFF2-40B4-BE49-F238E27FC236}">
                <a16:creationId xmlns:a16="http://schemas.microsoft.com/office/drawing/2014/main" id="{09AE1326-109A-46B9-9ABA-2AE6DEDA9E19}"/>
              </a:ext>
            </a:extLst>
          </p:cNvPr>
          <p:cNvSpPr txBox="1">
            <a:spLocks noChangeArrowheads="1"/>
          </p:cNvSpPr>
          <p:nvPr/>
        </p:nvSpPr>
        <p:spPr bwMode="auto">
          <a:xfrm>
            <a:off x="0" y="36214317"/>
            <a:ext cx="30275213" cy="1029339"/>
          </a:xfrm>
          <a:prstGeom prst="rect">
            <a:avLst/>
          </a:prstGeom>
          <a:solidFill>
            <a:srgbClr val="712D82"/>
          </a:solidFill>
          <a:ln>
            <a:noFill/>
          </a:ln>
          <a:effectLst/>
        </p:spPr>
        <p:txBody>
          <a:bodyPr vert="horz" wrap="square" lIns="14870" tIns="14870" rIns="14870" bIns="14870" numCol="1" anchor="t" anchorCtr="0" compatLnSpc="1">
            <a:prstTxWarp prst="textNoShape">
              <a:avLst/>
            </a:prstTxWarp>
          </a:bodyPr>
          <a:lstStyle/>
          <a:p>
            <a:pPr algn="just" defTabSz="371736" eaLnBrk="0" fontAlgn="base" hangingPunct="0">
              <a:lnSpc>
                <a:spcPct val="150000"/>
              </a:lnSpc>
              <a:spcBef>
                <a:spcPct val="0"/>
              </a:spcBef>
              <a:spcAft>
                <a:spcPct val="0"/>
              </a:spcAft>
            </a:pPr>
            <a:r>
              <a:rPr lang="en-US" altLang="en-US" sz="4000" b="1" dirty="0">
                <a:solidFill>
                  <a:schemeClr val="tx2"/>
                </a:solidFill>
                <a:latin typeface="+mj-lt"/>
                <a:ea typeface="IAS Ribbon Sans Bold" pitchFamily="2" charset="0"/>
              </a:rPr>
              <a:t> Conclusions </a:t>
            </a:r>
          </a:p>
        </p:txBody>
      </p:sp>
      <p:sp>
        <p:nvSpPr>
          <p:cNvPr id="105" name="Text Box 4">
            <a:extLst>
              <a:ext uri="{FF2B5EF4-FFF2-40B4-BE49-F238E27FC236}">
                <a16:creationId xmlns:a16="http://schemas.microsoft.com/office/drawing/2014/main" id="{041CB7DD-6F5B-4995-8DDC-EF500770B477}"/>
              </a:ext>
            </a:extLst>
          </p:cNvPr>
          <p:cNvSpPr txBox="1">
            <a:spLocks noChangeArrowheads="1"/>
          </p:cNvSpPr>
          <p:nvPr/>
        </p:nvSpPr>
        <p:spPr bwMode="auto">
          <a:xfrm>
            <a:off x="391889" y="9388720"/>
            <a:ext cx="6627418" cy="6303895"/>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a:r>
              <a:rPr lang="it-IT" sz="2400" dirty="0"/>
              <a:t>The ongoing “PrEP à porter” study is a single arm mono-center holistic operational and participatory research cohort of TW. </a:t>
            </a:r>
          </a:p>
          <a:p>
            <a:pPr algn="just"/>
            <a:r>
              <a:rPr lang="it-IT" sz="2400" dirty="0"/>
              <a:t>The study is based on a multidisciplinary hospital–community reach-out program offering oral PrEP alongside additional services .</a:t>
            </a:r>
            <a:r>
              <a:rPr lang="en-US" sz="2400" dirty="0">
                <a:cs typeface="Arial" panose="020B0604020202020204" pitchFamily="34" charset="0"/>
              </a:rPr>
              <a:t> </a:t>
            </a:r>
          </a:p>
          <a:p>
            <a:pPr algn="just"/>
            <a:r>
              <a:rPr lang="en-US" sz="2400" dirty="0">
                <a:cs typeface="Arial" panose="020B0604020202020204" pitchFamily="34" charset="0"/>
              </a:rPr>
              <a:t>This program involved (IMAGE 1) </a:t>
            </a:r>
            <a:r>
              <a:rPr lang="en-US" sz="2400" b="1" dirty="0">
                <a:cs typeface="Arial" panose="020B0604020202020204" pitchFamily="34" charset="0"/>
              </a:rPr>
              <a:t>peer mediator assessment for social issues, sexual transmitted infections (STI) testing, </a:t>
            </a:r>
            <a:r>
              <a:rPr lang="en-US" sz="2400" b="1" dirty="0" err="1">
                <a:cs typeface="Arial" panose="020B0604020202020204" pitchFamily="34" charset="0"/>
              </a:rPr>
              <a:t>PrEP</a:t>
            </a:r>
            <a:r>
              <a:rPr lang="en-US" sz="2400" b="1" dirty="0">
                <a:cs typeface="Arial" panose="020B0604020202020204" pitchFamily="34" charset="0"/>
              </a:rPr>
              <a:t> clinics provided by a Spanish-speaking physician from Bichat Hospital, mental health space, legal support for transphobia related crimes. </a:t>
            </a:r>
            <a:endParaRPr lang="it-IT" sz="2400" dirty="0"/>
          </a:p>
        </p:txBody>
      </p:sp>
      <p:pic>
        <p:nvPicPr>
          <p:cNvPr id="4" name="Immagine 3">
            <a:extLst>
              <a:ext uri="{FF2B5EF4-FFF2-40B4-BE49-F238E27FC236}">
                <a16:creationId xmlns:a16="http://schemas.microsoft.com/office/drawing/2014/main" id="{328466E2-3647-3199-06E1-1B448FAD713C}"/>
              </a:ext>
            </a:extLst>
          </p:cNvPr>
          <p:cNvPicPr>
            <a:picLocks noChangeAspect="1"/>
          </p:cNvPicPr>
          <p:nvPr/>
        </p:nvPicPr>
        <p:blipFill>
          <a:blip r:embed="rId19"/>
          <a:stretch>
            <a:fillRect/>
          </a:stretch>
        </p:blipFill>
        <p:spPr>
          <a:xfrm>
            <a:off x="7463743" y="8901125"/>
            <a:ext cx="14238160" cy="6877562"/>
          </a:xfrm>
          <a:prstGeom prst="rect">
            <a:avLst/>
          </a:prstGeom>
        </p:spPr>
      </p:pic>
      <p:pic>
        <p:nvPicPr>
          <p:cNvPr id="16" name="Picture 2">
            <a:extLst>
              <a:ext uri="{FF2B5EF4-FFF2-40B4-BE49-F238E27FC236}">
                <a16:creationId xmlns:a16="http://schemas.microsoft.com/office/drawing/2014/main" id="{516AC970-3023-72F5-221E-BECFE4152B0C}"/>
              </a:ext>
            </a:extLst>
          </p:cNvPr>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937428" y="610356"/>
            <a:ext cx="1301712" cy="1247753"/>
          </a:xfrm>
          <a:prstGeom prst="rect">
            <a:avLst/>
          </a:prstGeom>
          <a:noFill/>
        </p:spPr>
      </p:pic>
      <p:pic>
        <p:nvPicPr>
          <p:cNvPr id="17" name="Picture 2" descr="ANRS Maladies infectieuses émergentes">
            <a:extLst>
              <a:ext uri="{FF2B5EF4-FFF2-40B4-BE49-F238E27FC236}">
                <a16:creationId xmlns:a16="http://schemas.microsoft.com/office/drawing/2014/main" id="{FA14F233-C3A4-23F9-EB12-712E5834D276}"/>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5794886" y="3235202"/>
            <a:ext cx="1388920" cy="1042073"/>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8">
            <a:extLst>
              <a:ext uri="{FF2B5EF4-FFF2-40B4-BE49-F238E27FC236}">
                <a16:creationId xmlns:a16="http://schemas.microsoft.com/office/drawing/2014/main" id="{E812A7CB-827A-570B-A3BD-8E7401F082D6}"/>
              </a:ext>
            </a:extLst>
          </p:cNvPr>
          <p:cNvPicPr>
            <a:picLocks noChangeAspect="1"/>
          </p:cNvPicPr>
          <p:nvPr/>
        </p:nvPicPr>
        <p:blipFill>
          <a:blip r:embed="rId22"/>
          <a:stretch>
            <a:fillRect/>
          </a:stretch>
        </p:blipFill>
        <p:spPr>
          <a:xfrm>
            <a:off x="27802849" y="3736017"/>
            <a:ext cx="2401873" cy="1503785"/>
          </a:xfrm>
          <a:prstGeom prst="rect">
            <a:avLst/>
          </a:prstGeom>
        </p:spPr>
      </p:pic>
      <p:sp>
        <p:nvSpPr>
          <p:cNvPr id="91" name="CasellaDiTesto 90">
            <a:extLst>
              <a:ext uri="{FF2B5EF4-FFF2-40B4-BE49-F238E27FC236}">
                <a16:creationId xmlns:a16="http://schemas.microsoft.com/office/drawing/2014/main" id="{59D48048-45AD-78E6-F252-ED2393FC53DC}"/>
              </a:ext>
            </a:extLst>
          </p:cNvPr>
          <p:cNvSpPr txBox="1"/>
          <p:nvPr/>
        </p:nvSpPr>
        <p:spPr>
          <a:xfrm>
            <a:off x="459130" y="37318276"/>
            <a:ext cx="29258869" cy="4524315"/>
          </a:xfrm>
          <a:prstGeom prst="rect">
            <a:avLst/>
          </a:prstGeom>
          <a:noFill/>
        </p:spPr>
        <p:txBody>
          <a:bodyPr wrap="square">
            <a:spAutoFit/>
          </a:bodyPr>
          <a:lstStyle/>
          <a:p>
            <a:pPr algn="just">
              <a:buNone/>
            </a:pPr>
            <a:r>
              <a:rPr lang="it-IT" sz="2400" dirty="0"/>
              <a:t>Preliminary findings suggest that a multidisciplinary, community-based PrEP program can achieve satisfactory retention among transgender female sex workers, a population historically affected by frequent interruptions in care.</a:t>
            </a:r>
          </a:p>
          <a:p>
            <a:pPr algn="just">
              <a:buNone/>
            </a:pPr>
            <a:endParaRPr lang="it-IT" sz="2400" dirty="0"/>
          </a:p>
          <a:p>
            <a:pPr algn="just">
              <a:buNone/>
            </a:pPr>
            <a:r>
              <a:rPr lang="it-IT" sz="2400" b="1" dirty="0" err="1"/>
              <a:t>Higher</a:t>
            </a:r>
            <a:r>
              <a:rPr lang="it-IT" sz="2400" b="1" dirty="0"/>
              <a:t> </a:t>
            </a:r>
            <a:r>
              <a:rPr lang="it-IT" sz="2400" b="1" dirty="0" err="1"/>
              <a:t>retention</a:t>
            </a:r>
            <a:r>
              <a:rPr lang="it-IT" sz="2400" dirty="0"/>
              <a:t> </a:t>
            </a:r>
            <a:r>
              <a:rPr lang="it-IT" sz="2400" dirty="0" err="1"/>
              <a:t>was</a:t>
            </a:r>
            <a:r>
              <a:rPr lang="it-IT" sz="2400" dirty="0"/>
              <a:t> </a:t>
            </a:r>
            <a:r>
              <a:rPr lang="it-IT" sz="2400" dirty="0" err="1"/>
              <a:t>observed</a:t>
            </a:r>
            <a:r>
              <a:rPr lang="it-IT" sz="2400" dirty="0"/>
              <a:t> </a:t>
            </a:r>
            <a:r>
              <a:rPr lang="it-IT" sz="2400" dirty="0" err="1"/>
              <a:t>among</a:t>
            </a:r>
            <a:r>
              <a:rPr lang="it-IT" sz="2400" dirty="0"/>
              <a:t>:</a:t>
            </a:r>
          </a:p>
          <a:p>
            <a:pPr algn="just"/>
            <a:r>
              <a:rPr lang="it-IT" sz="2400" b="1" dirty="0"/>
              <a:t>- participants already receiving PrEP at enrollment</a:t>
            </a:r>
            <a:r>
              <a:rPr lang="it-IT" sz="2400" dirty="0"/>
              <a:t>, suggesting that socioeconomic vulnerabilities (e.g., lack of legal residency status and health insurance), which are particularly common among newly arrived migrants, may negatively affect retention. </a:t>
            </a:r>
            <a:r>
              <a:rPr lang="it-IT" sz="2400" dirty="0" err="1"/>
              <a:t>These</a:t>
            </a:r>
            <a:r>
              <a:rPr lang="it-IT" sz="2400" dirty="0"/>
              <a:t> </a:t>
            </a:r>
            <a:r>
              <a:rPr lang="it-IT" sz="2400" dirty="0" err="1"/>
              <a:t>findings</a:t>
            </a:r>
            <a:r>
              <a:rPr lang="it-IT" sz="2400" dirty="0"/>
              <a:t> highlight </a:t>
            </a:r>
            <a:r>
              <a:rPr lang="it-IT" sz="2400" b="1" dirty="0"/>
              <a:t>the </a:t>
            </a:r>
            <a:r>
              <a:rPr lang="it-IT" sz="2400" b="1" dirty="0" err="1"/>
              <a:t>importance</a:t>
            </a:r>
            <a:r>
              <a:rPr lang="it-IT" sz="2400" b="1" dirty="0"/>
              <a:t> of </a:t>
            </a:r>
            <a:r>
              <a:rPr lang="it-IT" sz="2400" b="1" dirty="0" err="1"/>
              <a:t>addressing</a:t>
            </a:r>
            <a:r>
              <a:rPr lang="it-IT" sz="2400" b="1" dirty="0"/>
              <a:t> </a:t>
            </a:r>
            <a:r>
              <a:rPr lang="it-IT" sz="2400" b="1" dirty="0" err="1"/>
              <a:t>structural</a:t>
            </a:r>
            <a:r>
              <a:rPr lang="it-IT" sz="2400" b="1" dirty="0"/>
              <a:t> </a:t>
            </a:r>
            <a:r>
              <a:rPr lang="it-IT" sz="2400" b="1" dirty="0" err="1"/>
              <a:t>vulnerabilities</a:t>
            </a:r>
            <a:r>
              <a:rPr lang="it-IT" sz="2400" b="1" dirty="0"/>
              <a:t> </a:t>
            </a:r>
            <a:r>
              <a:rPr lang="it-IT" sz="2400" b="1" dirty="0" err="1"/>
              <a:t>alongside</a:t>
            </a:r>
            <a:r>
              <a:rPr lang="it-IT" sz="2400" b="1" dirty="0"/>
              <a:t> HIV </a:t>
            </a:r>
            <a:r>
              <a:rPr lang="it-IT" sz="2400" b="1" dirty="0" err="1"/>
              <a:t>prevention</a:t>
            </a:r>
            <a:r>
              <a:rPr lang="it-IT" sz="2400" b="1" dirty="0"/>
              <a:t> </a:t>
            </a:r>
            <a:r>
              <a:rPr lang="it-IT" sz="2400" b="1" dirty="0" err="1"/>
              <a:t>interventions</a:t>
            </a:r>
            <a:r>
              <a:rPr lang="it-IT" sz="2400" dirty="0"/>
              <a:t>;</a:t>
            </a:r>
          </a:p>
          <a:p>
            <a:pPr algn="just"/>
            <a:r>
              <a:rPr lang="it-IT" sz="2400" b="1" dirty="0"/>
              <a:t>- participants with mental health needs and ongoing medical follow-up</a:t>
            </a:r>
            <a:r>
              <a:rPr lang="it-IT" sz="2400" dirty="0"/>
              <a:t>, particularly for STI management, emphasizing the value of a multidisciplinary, flexible, and user-centered model of care.</a:t>
            </a:r>
          </a:p>
          <a:p>
            <a:pPr algn="just">
              <a:buFont typeface="Arial" panose="020B0604020202020204" pitchFamily="34" charset="0"/>
              <a:buChar char="•"/>
            </a:pPr>
            <a:endParaRPr lang="it-IT" sz="2400" dirty="0"/>
          </a:p>
          <a:p>
            <a:pPr algn="just">
              <a:buNone/>
            </a:pPr>
            <a:r>
              <a:rPr lang="it-IT" sz="2400" dirty="0" err="1"/>
              <a:t>Finally</a:t>
            </a:r>
            <a:r>
              <a:rPr lang="it-IT" sz="2400" dirty="0"/>
              <a:t>, </a:t>
            </a:r>
            <a:r>
              <a:rPr lang="it-IT" sz="2400" b="1" dirty="0"/>
              <a:t>the co-</a:t>
            </a:r>
            <a:r>
              <a:rPr lang="it-IT" sz="2400" b="1" dirty="0" err="1"/>
              <a:t>development</a:t>
            </a:r>
            <a:r>
              <a:rPr lang="it-IT" sz="2400" b="1" dirty="0"/>
              <a:t> of new </a:t>
            </a:r>
            <a:r>
              <a:rPr lang="it-IT" sz="2400" b="1" dirty="0" err="1"/>
              <a:t>prevention</a:t>
            </a:r>
            <a:r>
              <a:rPr lang="it-IT" sz="2400" b="1" dirty="0"/>
              <a:t> </a:t>
            </a:r>
            <a:r>
              <a:rPr lang="it-IT" sz="2400" b="1" dirty="0" err="1"/>
              <a:t>measures</a:t>
            </a:r>
            <a:r>
              <a:rPr lang="it-IT" sz="2400" b="1" dirty="0"/>
              <a:t> in </a:t>
            </a:r>
            <a:r>
              <a:rPr lang="it-IT" sz="2400" b="1" dirty="0" err="1"/>
              <a:t>collaboration</a:t>
            </a:r>
            <a:r>
              <a:rPr lang="it-IT" sz="2400" b="1" dirty="0"/>
              <a:t> with </a:t>
            </a:r>
            <a:r>
              <a:rPr lang="it-IT" sz="2400" b="1" dirty="0" err="1"/>
              <a:t>participants</a:t>
            </a:r>
            <a:r>
              <a:rPr lang="it-IT" sz="2400" b="1" dirty="0"/>
              <a:t> led to the </a:t>
            </a:r>
            <a:r>
              <a:rPr lang="it-IT" sz="2400" b="1" dirty="0" err="1"/>
              <a:t>implementation</a:t>
            </a:r>
            <a:r>
              <a:rPr lang="it-IT" sz="2400" b="1" dirty="0"/>
              <a:t> of an innovative </a:t>
            </a:r>
            <a:r>
              <a:rPr lang="it-IT" sz="2400" b="1" dirty="0" err="1"/>
              <a:t>adaptive</a:t>
            </a:r>
            <a:r>
              <a:rPr lang="it-IT" sz="2400" b="1" dirty="0"/>
              <a:t> </a:t>
            </a:r>
            <a:r>
              <a:rPr lang="it-IT" sz="2400" b="1" dirty="0" err="1"/>
              <a:t>prevention</a:t>
            </a:r>
            <a:r>
              <a:rPr lang="it-IT" sz="2400" b="1" dirty="0"/>
              <a:t> strategy</a:t>
            </a:r>
            <a:r>
              <a:rPr lang="it-IT" sz="2400" dirty="0"/>
              <a:t>, </a:t>
            </a:r>
            <a:r>
              <a:rPr lang="it-IT" sz="2400" dirty="0" err="1"/>
              <a:t>which</a:t>
            </a:r>
            <a:r>
              <a:rPr lang="it-IT" sz="2400" dirty="0"/>
              <a:t> </a:t>
            </a:r>
            <a:r>
              <a:rPr lang="it-IT" sz="2400" dirty="0" err="1"/>
              <a:t>is</a:t>
            </a:r>
            <a:r>
              <a:rPr lang="it-IT" sz="2400" dirty="0"/>
              <a:t> </a:t>
            </a:r>
            <a:r>
              <a:rPr lang="it-IT" sz="2400" dirty="0" err="1"/>
              <a:t>currently</a:t>
            </a:r>
            <a:r>
              <a:rPr lang="it-IT" sz="2400" dirty="0"/>
              <a:t> </a:t>
            </a:r>
            <a:r>
              <a:rPr lang="it-IT" sz="2400" dirty="0" err="1"/>
              <a:t>being</a:t>
            </a:r>
            <a:r>
              <a:rPr lang="it-IT" sz="2400" dirty="0"/>
              <a:t> </a:t>
            </a:r>
            <a:r>
              <a:rPr lang="it-IT" sz="2400" dirty="0" err="1"/>
              <a:t>evaluated</a:t>
            </a:r>
            <a:r>
              <a:rPr lang="it-IT" sz="2400" dirty="0"/>
              <a:t>.</a:t>
            </a:r>
          </a:p>
        </p:txBody>
      </p:sp>
      <p:pic>
        <p:nvPicPr>
          <p:cNvPr id="14" name="Immagine 13">
            <a:extLst>
              <a:ext uri="{FF2B5EF4-FFF2-40B4-BE49-F238E27FC236}">
                <a16:creationId xmlns:a16="http://schemas.microsoft.com/office/drawing/2014/main" id="{5AF3BE7F-229F-A77E-6E4C-55F27ACD0658}"/>
              </a:ext>
            </a:extLst>
          </p:cNvPr>
          <p:cNvPicPr>
            <a:picLocks noChangeAspect="1"/>
          </p:cNvPicPr>
          <p:nvPr/>
        </p:nvPicPr>
        <p:blipFill>
          <a:blip r:embed="rId23"/>
          <a:stretch>
            <a:fillRect/>
          </a:stretch>
        </p:blipFill>
        <p:spPr>
          <a:xfrm>
            <a:off x="27866262" y="1236000"/>
            <a:ext cx="1749586" cy="1620098"/>
          </a:xfrm>
          <a:prstGeom prst="rect">
            <a:avLst/>
          </a:prstGeom>
        </p:spPr>
      </p:pic>
      <p:sp>
        <p:nvSpPr>
          <p:cNvPr id="15" name="CasellaDiTesto 14">
            <a:extLst>
              <a:ext uri="{FF2B5EF4-FFF2-40B4-BE49-F238E27FC236}">
                <a16:creationId xmlns:a16="http://schemas.microsoft.com/office/drawing/2014/main" id="{830B3C1C-EF4A-885B-C8C9-11E9E7F46936}"/>
              </a:ext>
            </a:extLst>
          </p:cNvPr>
          <p:cNvSpPr txBox="1"/>
          <p:nvPr/>
        </p:nvSpPr>
        <p:spPr>
          <a:xfrm>
            <a:off x="22239515" y="9030560"/>
            <a:ext cx="7641772" cy="6740307"/>
          </a:xfrm>
          <a:prstGeom prst="rect">
            <a:avLst/>
          </a:prstGeom>
          <a:noFill/>
        </p:spPr>
        <p:txBody>
          <a:bodyPr wrap="square" rtlCol="0">
            <a:spAutoFit/>
          </a:bodyPr>
          <a:lstStyle/>
          <a:p>
            <a:pPr algn="just"/>
            <a:r>
              <a:rPr lang="en-US" sz="2400" dirty="0">
                <a:cs typeface="Arial" panose="020B0604020202020204" pitchFamily="34" charset="0"/>
              </a:rPr>
              <a:t>TW participating in the cohort were invited to actively participate in the conceptualization of the service via </a:t>
            </a:r>
            <a:r>
              <a:rPr lang="en-US" sz="2400" b="1" dirty="0">
                <a:cs typeface="Arial" panose="020B0604020202020204" pitchFamily="34" charset="0"/>
              </a:rPr>
              <a:t>focus groups </a:t>
            </a:r>
            <a:r>
              <a:rPr lang="en-US" sz="2400" dirty="0">
                <a:cs typeface="Arial" panose="020B0604020202020204" pitchFamily="34" charset="0"/>
              </a:rPr>
              <a:t>(FG) in order to identify </a:t>
            </a:r>
            <a:r>
              <a:rPr lang="en-US" sz="2400" dirty="0" err="1">
                <a:cs typeface="Arial" panose="020B0604020202020204" pitchFamily="34" charset="0"/>
              </a:rPr>
              <a:t>PrEP</a:t>
            </a:r>
            <a:r>
              <a:rPr lang="en-US" sz="2400" dirty="0">
                <a:cs typeface="Arial" panose="020B0604020202020204" pitchFamily="34" charset="0"/>
              </a:rPr>
              <a:t> obstacles and to co-create tailored solutions.</a:t>
            </a:r>
          </a:p>
          <a:p>
            <a:pPr algn="just"/>
            <a:endParaRPr lang="en-US" sz="2400" dirty="0">
              <a:cs typeface="Arial" panose="020B0604020202020204" pitchFamily="34" charset="0"/>
            </a:endParaRPr>
          </a:p>
          <a:p>
            <a:pPr algn="just"/>
            <a:r>
              <a:rPr lang="it-IT" sz="2400" dirty="0"/>
              <a:t>Analyses concerned a follow-up of 48 weeks with data collected at each visit. </a:t>
            </a:r>
          </a:p>
          <a:p>
            <a:pPr algn="just"/>
            <a:endParaRPr lang="it-IT" sz="2400" dirty="0"/>
          </a:p>
          <a:p>
            <a:pPr algn="just"/>
            <a:r>
              <a:rPr lang="it-IT" sz="2400" b="1" dirty="0"/>
              <a:t>The outcome of the present study is the retention in the PrEP program (=1) with participants with two missed appointments considered as lost to follow-up (=0).</a:t>
            </a:r>
          </a:p>
          <a:p>
            <a:pPr algn="just"/>
            <a:endParaRPr lang="it-IT" sz="2400" dirty="0"/>
          </a:p>
          <a:p>
            <a:pPr algn="just"/>
            <a:r>
              <a:rPr lang="it-IT" sz="2400" dirty="0"/>
              <a:t>A Generalized Estimating Equation (GEE) logistic model accounting for repeated measures over time was used to estimate the factors associated with retention.</a:t>
            </a:r>
          </a:p>
        </p:txBody>
      </p:sp>
      <p:sp>
        <p:nvSpPr>
          <p:cNvPr id="20" name="CasellaDiTesto 19">
            <a:extLst>
              <a:ext uri="{FF2B5EF4-FFF2-40B4-BE49-F238E27FC236}">
                <a16:creationId xmlns:a16="http://schemas.microsoft.com/office/drawing/2014/main" id="{6DF2894A-D886-C0C0-08C3-49F7AAF7AB15}"/>
              </a:ext>
            </a:extLst>
          </p:cNvPr>
          <p:cNvSpPr txBox="1"/>
          <p:nvPr/>
        </p:nvSpPr>
        <p:spPr>
          <a:xfrm>
            <a:off x="2637374" y="42305651"/>
            <a:ext cx="3170355" cy="369332"/>
          </a:xfrm>
          <a:prstGeom prst="rect">
            <a:avLst/>
          </a:prstGeom>
          <a:noFill/>
        </p:spPr>
        <p:txBody>
          <a:bodyPr wrap="none" rtlCol="0">
            <a:spAutoFit/>
          </a:bodyPr>
          <a:lstStyle/>
          <a:p>
            <a:r>
              <a:rPr lang="fr-FR" dirty="0" err="1"/>
              <a:t>Valentina.isernia@aphp.fr</a:t>
            </a:r>
            <a:endParaRPr lang="fr-FR" dirty="0"/>
          </a:p>
        </p:txBody>
      </p:sp>
      <p:graphicFrame>
        <p:nvGraphicFramePr>
          <p:cNvPr id="21" name="Chart">
            <a:extLst>
              <a:ext uri="{FF2B5EF4-FFF2-40B4-BE49-F238E27FC236}">
                <a16:creationId xmlns:a16="http://schemas.microsoft.com/office/drawing/2014/main" id="{6E421127-316C-069F-5CDB-FB60EE041420}"/>
              </a:ext>
            </a:extLst>
          </p:cNvPr>
          <p:cNvGraphicFramePr>
            <a:graphicFrameLocks/>
          </p:cNvGraphicFramePr>
          <p:nvPr>
            <p:extLst>
              <p:ext uri="{D42A27DB-BD31-4B8C-83A1-F6EECF244321}">
                <p14:modId xmlns:p14="http://schemas.microsoft.com/office/powerpoint/2010/main" val="615415964"/>
              </p:ext>
            </p:extLst>
          </p:nvPr>
        </p:nvGraphicFramePr>
        <p:xfrm>
          <a:off x="9912303" y="17435473"/>
          <a:ext cx="9231394" cy="6423356"/>
        </p:xfrm>
        <a:graphic>
          <a:graphicData uri="http://schemas.openxmlformats.org/drawingml/2006/chart">
            <c:chart xmlns:c="http://schemas.openxmlformats.org/drawingml/2006/chart" xmlns:r="http://schemas.openxmlformats.org/officeDocument/2006/relationships" r:id="rId24"/>
          </a:graphicData>
        </a:graphic>
      </p:graphicFrame>
      <p:graphicFrame>
        <p:nvGraphicFramePr>
          <p:cNvPr id="8" name="Objet 7">
            <a:extLst>
              <a:ext uri="{FF2B5EF4-FFF2-40B4-BE49-F238E27FC236}">
                <a16:creationId xmlns:a16="http://schemas.microsoft.com/office/drawing/2014/main" id="{1BBFE24A-627E-40BC-B7E2-9504E415F4C6}"/>
              </a:ext>
            </a:extLst>
          </p:cNvPr>
          <p:cNvGraphicFramePr>
            <a:graphicFrameLocks noChangeAspect="1"/>
          </p:cNvGraphicFramePr>
          <p:nvPr>
            <p:extLst>
              <p:ext uri="{D42A27DB-BD31-4B8C-83A1-F6EECF244321}">
                <p14:modId xmlns:p14="http://schemas.microsoft.com/office/powerpoint/2010/main" val="3174540210"/>
              </p:ext>
            </p:extLst>
          </p:nvPr>
        </p:nvGraphicFramePr>
        <p:xfrm>
          <a:off x="323850" y="20048538"/>
          <a:ext cx="8870950" cy="13115925"/>
        </p:xfrm>
        <a:graphic>
          <a:graphicData uri="http://schemas.openxmlformats.org/presentationml/2006/ole">
            <mc:AlternateContent xmlns:mc="http://schemas.openxmlformats.org/markup-compatibility/2006">
              <mc:Choice xmlns:v="urn:schemas-microsoft-com:vml" Requires="v">
                <p:oleObj spid="_x0000_s1110" name="Worksheet" r:id="rId25" imgW="4286331" imgH="6267579" progId="Excel.Sheet.12">
                  <p:embed/>
                </p:oleObj>
              </mc:Choice>
              <mc:Fallback>
                <p:oleObj name="Worksheet" r:id="rId25" imgW="4286331" imgH="6267579" progId="Excel.Sheet.12">
                  <p:embed/>
                  <p:pic>
                    <p:nvPicPr>
                      <p:cNvPr id="0" name=""/>
                      <p:cNvPicPr/>
                      <p:nvPr/>
                    </p:nvPicPr>
                    <p:blipFill>
                      <a:blip r:embed="rId26"/>
                      <a:stretch>
                        <a:fillRect/>
                      </a:stretch>
                    </p:blipFill>
                    <p:spPr>
                      <a:xfrm>
                        <a:off x="323850" y="20048538"/>
                        <a:ext cx="8870950" cy="13115925"/>
                      </a:xfrm>
                      <a:prstGeom prst="rect">
                        <a:avLst/>
                      </a:prstGeom>
                    </p:spPr>
                  </p:pic>
                </p:oleObj>
              </mc:Fallback>
            </mc:AlternateContent>
          </a:graphicData>
        </a:graphic>
      </p:graphicFrame>
      <p:graphicFrame>
        <p:nvGraphicFramePr>
          <p:cNvPr id="11" name="Objet 10">
            <a:extLst>
              <a:ext uri="{FF2B5EF4-FFF2-40B4-BE49-F238E27FC236}">
                <a16:creationId xmlns:a16="http://schemas.microsoft.com/office/drawing/2014/main" id="{52939DB3-6213-4818-899C-701E89D1A909}"/>
              </a:ext>
            </a:extLst>
          </p:cNvPr>
          <p:cNvGraphicFramePr>
            <a:graphicFrameLocks noChangeAspect="1"/>
          </p:cNvGraphicFramePr>
          <p:nvPr>
            <p:extLst>
              <p:ext uri="{D42A27DB-BD31-4B8C-83A1-F6EECF244321}">
                <p14:modId xmlns:p14="http://schemas.microsoft.com/office/powerpoint/2010/main" val="2966098822"/>
              </p:ext>
            </p:extLst>
          </p:nvPr>
        </p:nvGraphicFramePr>
        <p:xfrm>
          <a:off x="20342224" y="17335986"/>
          <a:ext cx="8983890" cy="10215795"/>
        </p:xfrm>
        <a:graphic>
          <a:graphicData uri="http://schemas.openxmlformats.org/presentationml/2006/ole">
            <mc:AlternateContent xmlns:mc="http://schemas.openxmlformats.org/markup-compatibility/2006">
              <mc:Choice xmlns:v="urn:schemas-microsoft-com:vml" Requires="v">
                <p:oleObj spid="_x0000_s1111" name="Worksheet" r:id="rId27" imgW="2847934" imgH="3238454" progId="Excel.Sheet.12">
                  <p:embed/>
                </p:oleObj>
              </mc:Choice>
              <mc:Fallback>
                <p:oleObj name="Worksheet" r:id="rId27" imgW="2847934" imgH="3238454" progId="Excel.Sheet.12">
                  <p:embed/>
                  <p:pic>
                    <p:nvPicPr>
                      <p:cNvPr id="0" name=""/>
                      <p:cNvPicPr/>
                      <p:nvPr/>
                    </p:nvPicPr>
                    <p:blipFill>
                      <a:blip r:embed="rId28"/>
                      <a:stretch>
                        <a:fillRect/>
                      </a:stretch>
                    </p:blipFill>
                    <p:spPr>
                      <a:xfrm>
                        <a:off x="20342224" y="17335986"/>
                        <a:ext cx="8983890" cy="10215795"/>
                      </a:xfrm>
                      <a:prstGeom prst="rect">
                        <a:avLst/>
                      </a:prstGeom>
                    </p:spPr>
                  </p:pic>
                </p:oleObj>
              </mc:Fallback>
            </mc:AlternateContent>
          </a:graphicData>
        </a:graphic>
      </p:graphicFrame>
      <p:graphicFrame>
        <p:nvGraphicFramePr>
          <p:cNvPr id="22" name="Objet 21">
            <a:extLst>
              <a:ext uri="{FF2B5EF4-FFF2-40B4-BE49-F238E27FC236}">
                <a16:creationId xmlns:a16="http://schemas.microsoft.com/office/drawing/2014/main" id="{2BD90491-4663-419E-A459-9EE6AE7A88DC}"/>
              </a:ext>
            </a:extLst>
          </p:cNvPr>
          <p:cNvGraphicFramePr>
            <a:graphicFrameLocks noChangeAspect="1"/>
          </p:cNvGraphicFramePr>
          <p:nvPr>
            <p:extLst>
              <p:ext uri="{D42A27DB-BD31-4B8C-83A1-F6EECF244321}">
                <p14:modId xmlns:p14="http://schemas.microsoft.com/office/powerpoint/2010/main" val="1066706645"/>
              </p:ext>
            </p:extLst>
          </p:nvPr>
        </p:nvGraphicFramePr>
        <p:xfrm>
          <a:off x="18484850" y="29489400"/>
          <a:ext cx="10717213" cy="6019800"/>
        </p:xfrm>
        <a:graphic>
          <a:graphicData uri="http://schemas.openxmlformats.org/presentationml/2006/ole">
            <mc:AlternateContent xmlns:mc="http://schemas.openxmlformats.org/markup-compatibility/2006">
              <mc:Choice xmlns:v="urn:schemas-microsoft-com:vml" Requires="v">
                <p:oleObj spid="_x0000_s1112" name="Worksheet" r:id="rId29" imgW="3933866" imgH="2133478" progId="Excel.Sheet.12">
                  <p:embed/>
                </p:oleObj>
              </mc:Choice>
              <mc:Fallback>
                <p:oleObj name="Worksheet" r:id="rId29" imgW="3933866" imgH="2133478" progId="Excel.Sheet.12">
                  <p:embed/>
                  <p:pic>
                    <p:nvPicPr>
                      <p:cNvPr id="0" name=""/>
                      <p:cNvPicPr/>
                      <p:nvPr/>
                    </p:nvPicPr>
                    <p:blipFill>
                      <a:blip r:embed="rId30"/>
                      <a:stretch>
                        <a:fillRect/>
                      </a:stretch>
                    </p:blipFill>
                    <p:spPr>
                      <a:xfrm>
                        <a:off x="18484850" y="29489400"/>
                        <a:ext cx="10717213" cy="6019800"/>
                      </a:xfrm>
                      <a:prstGeom prst="rect">
                        <a:avLst/>
                      </a:prstGeom>
                    </p:spPr>
                  </p:pic>
                </p:oleObj>
              </mc:Fallback>
            </mc:AlternateContent>
          </a:graphicData>
        </a:graphic>
      </p:graphicFrame>
      <p:sp>
        <p:nvSpPr>
          <p:cNvPr id="39" name="CasellaDiTesto 9">
            <a:extLst>
              <a:ext uri="{FF2B5EF4-FFF2-40B4-BE49-F238E27FC236}">
                <a16:creationId xmlns:a16="http://schemas.microsoft.com/office/drawing/2014/main" id="{3AAB298D-1C6E-4C44-B862-D3146F351CE0}"/>
              </a:ext>
            </a:extLst>
          </p:cNvPr>
          <p:cNvSpPr txBox="1"/>
          <p:nvPr/>
        </p:nvSpPr>
        <p:spPr>
          <a:xfrm>
            <a:off x="10515600" y="24675678"/>
            <a:ext cx="9587451" cy="3046988"/>
          </a:xfrm>
          <a:prstGeom prst="rect">
            <a:avLst/>
          </a:prstGeom>
          <a:noFill/>
          <a:ln>
            <a:solidFill>
              <a:srgbClr val="712D82"/>
            </a:solidFill>
          </a:ln>
        </p:spPr>
        <p:txBody>
          <a:bodyPr wrap="square">
            <a:spAutoFit/>
          </a:bodyPr>
          <a:lstStyle/>
          <a:p>
            <a:pPr algn="just">
              <a:buNone/>
            </a:pPr>
            <a:r>
              <a:rPr lang="it-IT" sz="2400" dirty="0">
                <a:solidFill>
                  <a:srgbClr val="212529"/>
                </a:solidFill>
                <a:effectLst/>
              </a:rPr>
              <a:t>Ninty-five participants were on daily PrEP</a:t>
            </a:r>
            <a:r>
              <a:rPr lang="it-IT" sz="2400" dirty="0">
                <a:solidFill>
                  <a:srgbClr val="212529"/>
                </a:solidFill>
              </a:rPr>
              <a:t> (table 2).</a:t>
            </a:r>
            <a:r>
              <a:rPr lang="it-IT" sz="2400" dirty="0">
                <a:solidFill>
                  <a:srgbClr val="212529"/>
                </a:solidFill>
                <a:effectLst/>
              </a:rPr>
              <a:t> Over the study </a:t>
            </a:r>
            <a:r>
              <a:rPr lang="it-IT" sz="2400" dirty="0" err="1">
                <a:solidFill>
                  <a:srgbClr val="212529"/>
                </a:solidFill>
                <a:effectLst/>
              </a:rPr>
              <a:t>period</a:t>
            </a:r>
            <a:r>
              <a:rPr lang="it-IT" sz="2400" dirty="0">
                <a:solidFill>
                  <a:srgbClr val="212529"/>
                </a:solidFill>
                <a:effectLst/>
              </a:rPr>
              <a:t>, </a:t>
            </a:r>
            <a:r>
              <a:rPr lang="it-IT" sz="2400" dirty="0" err="1">
                <a:solidFill>
                  <a:srgbClr val="212529"/>
                </a:solidFill>
                <a:effectLst/>
              </a:rPr>
              <a:t>at</a:t>
            </a:r>
            <a:r>
              <a:rPr lang="it-IT" sz="2400" dirty="0">
                <a:solidFill>
                  <a:srgbClr val="212529"/>
                </a:solidFill>
                <a:effectLst/>
              </a:rPr>
              <a:t> </a:t>
            </a:r>
            <a:r>
              <a:rPr lang="it-IT" sz="2400" dirty="0" err="1">
                <a:solidFill>
                  <a:srgbClr val="212529"/>
                </a:solidFill>
                <a:effectLst/>
              </a:rPr>
              <a:t>least</a:t>
            </a:r>
            <a:r>
              <a:rPr lang="it-IT" sz="2400" dirty="0">
                <a:solidFill>
                  <a:srgbClr val="212529"/>
                </a:solidFill>
                <a:effectLst/>
              </a:rPr>
              <a:t> one </a:t>
            </a:r>
            <a:r>
              <a:rPr lang="it-IT" sz="2400" dirty="0" err="1">
                <a:solidFill>
                  <a:srgbClr val="212529"/>
                </a:solidFill>
                <a:effectLst/>
              </a:rPr>
              <a:t>episode</a:t>
            </a:r>
            <a:r>
              <a:rPr lang="it-IT" sz="2400" dirty="0">
                <a:solidFill>
                  <a:srgbClr val="212529"/>
                </a:solidFill>
                <a:effectLst/>
              </a:rPr>
              <a:t> of </a:t>
            </a:r>
            <a:r>
              <a:rPr lang="it-IT" sz="2400" dirty="0" err="1">
                <a:solidFill>
                  <a:srgbClr val="212529"/>
                </a:solidFill>
                <a:effectLst/>
              </a:rPr>
              <a:t>intolerance</a:t>
            </a:r>
            <a:r>
              <a:rPr lang="it-IT" sz="2400" dirty="0">
                <a:solidFill>
                  <a:srgbClr val="212529"/>
                </a:solidFill>
                <a:effectLst/>
              </a:rPr>
              <a:t> </a:t>
            </a:r>
            <a:r>
              <a:rPr lang="it-IT" sz="2400" dirty="0" err="1">
                <a:solidFill>
                  <a:srgbClr val="212529"/>
                </a:solidFill>
                <a:effectLst/>
              </a:rPr>
              <a:t>was</a:t>
            </a:r>
            <a:r>
              <a:rPr lang="it-IT" sz="2400" dirty="0">
                <a:solidFill>
                  <a:srgbClr val="212529"/>
                </a:solidFill>
              </a:rPr>
              <a:t> </a:t>
            </a:r>
            <a:r>
              <a:rPr lang="it-IT" sz="2400" dirty="0" err="1">
                <a:solidFill>
                  <a:srgbClr val="212529"/>
                </a:solidFill>
                <a:effectLst/>
              </a:rPr>
              <a:t>reported</a:t>
            </a:r>
            <a:r>
              <a:rPr lang="it-IT" sz="2400" dirty="0">
                <a:solidFill>
                  <a:srgbClr val="212529"/>
                </a:solidFill>
                <a:effectLst/>
              </a:rPr>
              <a:t> by </a:t>
            </a:r>
            <a:r>
              <a:rPr lang="it-IT" sz="2400" dirty="0">
                <a:solidFill>
                  <a:srgbClr val="212529"/>
                </a:solidFill>
              </a:rPr>
              <a:t>9</a:t>
            </a:r>
            <a:r>
              <a:rPr lang="it-IT" sz="2400" dirty="0">
                <a:solidFill>
                  <a:srgbClr val="212529"/>
                </a:solidFill>
                <a:effectLst/>
              </a:rPr>
              <a:t>% of TW, </a:t>
            </a:r>
            <a:r>
              <a:rPr lang="it-IT" sz="2400" dirty="0" err="1">
                <a:solidFill>
                  <a:srgbClr val="212529"/>
                </a:solidFill>
                <a:effectLst/>
              </a:rPr>
              <a:t>gastrointestinal</a:t>
            </a:r>
            <a:r>
              <a:rPr lang="it-IT" sz="2400" dirty="0">
                <a:solidFill>
                  <a:srgbClr val="212529"/>
                </a:solidFill>
                <a:effectLst/>
              </a:rPr>
              <a:t> </a:t>
            </a:r>
            <a:r>
              <a:rPr lang="it-IT" sz="2400" dirty="0" err="1">
                <a:solidFill>
                  <a:srgbClr val="212529"/>
                </a:solidFill>
                <a:effectLst/>
              </a:rPr>
              <a:t>symptoms</a:t>
            </a:r>
            <a:r>
              <a:rPr lang="it-IT" sz="2400" dirty="0">
                <a:solidFill>
                  <a:srgbClr val="212529"/>
                </a:solidFill>
                <a:effectLst/>
              </a:rPr>
              <a:t> </a:t>
            </a:r>
            <a:r>
              <a:rPr lang="it-IT" sz="2400" dirty="0" err="1">
                <a:solidFill>
                  <a:srgbClr val="212529"/>
                </a:solidFill>
                <a:effectLst/>
              </a:rPr>
              <a:t>being</a:t>
            </a:r>
            <a:r>
              <a:rPr lang="it-IT" sz="2400" dirty="0">
                <a:solidFill>
                  <a:srgbClr val="212529"/>
                </a:solidFill>
                <a:effectLst/>
              </a:rPr>
              <a:t> the </a:t>
            </a:r>
            <a:r>
              <a:rPr lang="it-IT" sz="2400" dirty="0" err="1">
                <a:solidFill>
                  <a:srgbClr val="212529"/>
                </a:solidFill>
                <a:effectLst/>
              </a:rPr>
              <a:t>most</a:t>
            </a:r>
            <a:r>
              <a:rPr lang="it-IT" sz="2400" dirty="0">
                <a:solidFill>
                  <a:srgbClr val="212529"/>
                </a:solidFill>
                <a:effectLst/>
              </a:rPr>
              <a:t> </a:t>
            </a:r>
            <a:r>
              <a:rPr lang="it-IT" sz="2400" dirty="0" err="1">
                <a:solidFill>
                  <a:srgbClr val="212529"/>
                </a:solidFill>
                <a:effectLst/>
              </a:rPr>
              <a:t>frequent</a:t>
            </a:r>
            <a:r>
              <a:rPr lang="it-IT" sz="2400" dirty="0">
                <a:solidFill>
                  <a:srgbClr val="212529"/>
                </a:solidFill>
              </a:rPr>
              <a:t>. </a:t>
            </a:r>
            <a:r>
              <a:rPr lang="it-IT" sz="2400" dirty="0">
                <a:solidFill>
                  <a:srgbClr val="212529"/>
                </a:solidFill>
                <a:effectLst/>
              </a:rPr>
              <a:t>Fourty-seven percent of participants experienced at least one STI of cases.</a:t>
            </a:r>
          </a:p>
          <a:p>
            <a:pPr algn="just">
              <a:buNone/>
            </a:pPr>
            <a:r>
              <a:rPr lang="it-IT" sz="2400" dirty="0">
                <a:solidFill>
                  <a:srgbClr val="212529"/>
                </a:solidFill>
                <a:effectLst/>
              </a:rPr>
              <a:t>No case of HIV serocoversion was reported.</a:t>
            </a:r>
          </a:p>
          <a:p>
            <a:pPr algn="just">
              <a:buNone/>
            </a:pPr>
            <a:r>
              <a:rPr lang="it-IT" sz="2400" b="1" dirty="0">
                <a:solidFill>
                  <a:srgbClr val="212529"/>
                </a:solidFill>
                <a:effectLst/>
              </a:rPr>
              <a:t>At week 48, 66% (67/101) of participants were still present in follow-up.</a:t>
            </a:r>
            <a:endParaRPr lang="it-IT" sz="2400" dirty="0">
              <a:solidFill>
                <a:srgbClr val="212529"/>
              </a:solidFill>
              <a:effectLst/>
            </a:endParaRPr>
          </a:p>
        </p:txBody>
      </p:sp>
      <p:sp>
        <p:nvSpPr>
          <p:cNvPr id="23" name="Flèche : courbe vers la droite 22">
            <a:extLst>
              <a:ext uri="{FF2B5EF4-FFF2-40B4-BE49-F238E27FC236}">
                <a16:creationId xmlns:a16="http://schemas.microsoft.com/office/drawing/2014/main" id="{0F9333C0-ED58-4A6C-A343-E468CF60BDBE}"/>
              </a:ext>
            </a:extLst>
          </p:cNvPr>
          <p:cNvSpPr/>
          <p:nvPr/>
        </p:nvSpPr>
        <p:spPr>
          <a:xfrm rot="1651374">
            <a:off x="511224" y="17557570"/>
            <a:ext cx="1055100" cy="2471001"/>
          </a:xfrm>
          <a:prstGeom prst="curvedRightArrow">
            <a:avLst>
              <a:gd name="adj1" fmla="val 25000"/>
              <a:gd name="adj2" fmla="val 60471"/>
              <a:gd name="adj3" fmla="val 556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1" name="Flèche : courbe vers la droite 40">
            <a:extLst>
              <a:ext uri="{FF2B5EF4-FFF2-40B4-BE49-F238E27FC236}">
                <a16:creationId xmlns:a16="http://schemas.microsoft.com/office/drawing/2014/main" id="{87E2DE73-E289-4F76-A331-0F7A4467C69B}"/>
              </a:ext>
            </a:extLst>
          </p:cNvPr>
          <p:cNvSpPr/>
          <p:nvPr/>
        </p:nvSpPr>
        <p:spPr>
          <a:xfrm rot="17316114" flipH="1">
            <a:off x="16742889" y="27198431"/>
            <a:ext cx="1371070" cy="3262169"/>
          </a:xfrm>
          <a:prstGeom prst="curvedRightArrow">
            <a:avLst>
              <a:gd name="adj1" fmla="val 25000"/>
              <a:gd name="adj2" fmla="val 60471"/>
              <a:gd name="adj3" fmla="val 556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2" name="CasellaDiTesto 9">
            <a:extLst>
              <a:ext uri="{FF2B5EF4-FFF2-40B4-BE49-F238E27FC236}">
                <a16:creationId xmlns:a16="http://schemas.microsoft.com/office/drawing/2014/main" id="{B08C0783-D0C7-4FAB-9B1F-BA9081F1AF3B}"/>
              </a:ext>
            </a:extLst>
          </p:cNvPr>
          <p:cNvSpPr txBox="1"/>
          <p:nvPr/>
        </p:nvSpPr>
        <p:spPr>
          <a:xfrm>
            <a:off x="2055109" y="16974891"/>
            <a:ext cx="7305460" cy="2677656"/>
          </a:xfrm>
          <a:prstGeom prst="rect">
            <a:avLst/>
          </a:prstGeom>
          <a:noFill/>
          <a:ln>
            <a:solidFill>
              <a:srgbClr val="712D82"/>
            </a:solidFill>
          </a:ln>
        </p:spPr>
        <p:txBody>
          <a:bodyPr wrap="square">
            <a:spAutoFit/>
          </a:bodyPr>
          <a:lstStyle/>
          <a:p>
            <a:pPr algn="just"/>
            <a:r>
              <a:rPr lang="it-IT" sz="2400" dirty="0">
                <a:solidFill>
                  <a:srgbClr val="212529"/>
                </a:solidFill>
                <a:effectLst/>
              </a:rPr>
              <a:t>Analyses were conducted over </a:t>
            </a:r>
            <a:r>
              <a:rPr lang="it-IT" sz="2400" b="1" dirty="0">
                <a:solidFill>
                  <a:srgbClr val="212529"/>
                </a:solidFill>
                <a:effectLst/>
              </a:rPr>
              <a:t>101 participants </a:t>
            </a:r>
            <a:r>
              <a:rPr lang="it-IT" sz="2400" dirty="0">
                <a:solidFill>
                  <a:srgbClr val="212529"/>
                </a:solidFill>
                <a:effectLst/>
              </a:rPr>
              <a:t>(table 1). </a:t>
            </a:r>
          </a:p>
          <a:p>
            <a:pPr algn="just">
              <a:buNone/>
            </a:pPr>
            <a:r>
              <a:rPr lang="it-IT" sz="2400" dirty="0">
                <a:solidFill>
                  <a:srgbClr val="212529"/>
                </a:solidFill>
                <a:effectLst/>
              </a:rPr>
              <a:t>Median age [IQR] was 34[29-40] years, 88% were born in Latin-America, 59% were already</a:t>
            </a:r>
            <a:r>
              <a:rPr lang="it-IT" sz="2400" dirty="0">
                <a:solidFill>
                  <a:srgbClr val="212529"/>
                </a:solidFill>
              </a:rPr>
              <a:t> </a:t>
            </a:r>
            <a:r>
              <a:rPr lang="it-IT" sz="2400" dirty="0">
                <a:solidFill>
                  <a:srgbClr val="212529"/>
                </a:solidFill>
                <a:effectLst/>
              </a:rPr>
              <a:t>on PrEP at inclusion, 50% did not have health insurance, 91% declared practicing sex-work. </a:t>
            </a:r>
          </a:p>
        </p:txBody>
      </p:sp>
      <p:sp>
        <p:nvSpPr>
          <p:cNvPr id="43" name="Flèche : courbe vers la droite 42">
            <a:extLst>
              <a:ext uri="{FF2B5EF4-FFF2-40B4-BE49-F238E27FC236}">
                <a16:creationId xmlns:a16="http://schemas.microsoft.com/office/drawing/2014/main" id="{B50510DD-73E0-4A25-B2F7-9AED1A3F5D13}"/>
              </a:ext>
            </a:extLst>
          </p:cNvPr>
          <p:cNvSpPr/>
          <p:nvPr/>
        </p:nvSpPr>
        <p:spPr>
          <a:xfrm rot="15525208" flipH="1">
            <a:off x="18805293" y="22547888"/>
            <a:ext cx="1055187" cy="2574812"/>
          </a:xfrm>
          <a:prstGeom prst="curvedRightArrow">
            <a:avLst>
              <a:gd name="adj1" fmla="val 25000"/>
              <a:gd name="adj2" fmla="val 60471"/>
              <a:gd name="adj3" fmla="val 556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4" name="CasellaDiTesto 9">
            <a:extLst>
              <a:ext uri="{FF2B5EF4-FFF2-40B4-BE49-F238E27FC236}">
                <a16:creationId xmlns:a16="http://schemas.microsoft.com/office/drawing/2014/main" id="{48F76577-38EB-4A24-9958-A49831EFD5DA}"/>
              </a:ext>
            </a:extLst>
          </p:cNvPr>
          <p:cNvSpPr txBox="1"/>
          <p:nvPr/>
        </p:nvSpPr>
        <p:spPr>
          <a:xfrm>
            <a:off x="10567839" y="29037403"/>
            <a:ext cx="6413876" cy="6740307"/>
          </a:xfrm>
          <a:prstGeom prst="rect">
            <a:avLst/>
          </a:prstGeom>
          <a:noFill/>
          <a:ln>
            <a:solidFill>
              <a:srgbClr val="712D82"/>
            </a:solidFill>
          </a:ln>
        </p:spPr>
        <p:txBody>
          <a:bodyPr wrap="square">
            <a:spAutoFit/>
          </a:bodyPr>
          <a:lstStyle/>
          <a:p>
            <a:pPr algn="just">
              <a:buNone/>
            </a:pPr>
            <a:r>
              <a:rPr lang="it-IT" sz="2400" dirty="0">
                <a:solidFill>
                  <a:srgbClr val="212529"/>
                </a:solidFill>
                <a:effectLst/>
              </a:rPr>
              <a:t>Multivariate GEE logistic estimation (aOR [95%CI])</a:t>
            </a:r>
            <a:r>
              <a:rPr lang="it-IT" sz="2400" dirty="0">
                <a:solidFill>
                  <a:srgbClr val="212529"/>
                </a:solidFill>
              </a:rPr>
              <a:t> </a:t>
            </a:r>
            <a:r>
              <a:rPr lang="it-IT" sz="2400" dirty="0">
                <a:solidFill>
                  <a:srgbClr val="212529"/>
                </a:solidFill>
                <a:effectLst/>
              </a:rPr>
              <a:t>highlighted that </a:t>
            </a:r>
            <a:r>
              <a:rPr lang="it-IT" sz="2400" b="1" dirty="0">
                <a:solidFill>
                  <a:srgbClr val="212529"/>
                </a:solidFill>
                <a:effectLst/>
              </a:rPr>
              <a:t>participants already on PrEP at inclusion </a:t>
            </a:r>
            <a:r>
              <a:rPr lang="it-IT" sz="2400" dirty="0">
                <a:solidFill>
                  <a:srgbClr val="212529"/>
                </a:solidFill>
                <a:effectLst/>
              </a:rPr>
              <a:t>(aOR=0.23 [0.08-0.62]),those </a:t>
            </a:r>
            <a:r>
              <a:rPr lang="it-IT" sz="2400" b="1" dirty="0">
                <a:solidFill>
                  <a:srgbClr val="212529"/>
                </a:solidFill>
                <a:effectLst/>
              </a:rPr>
              <a:t>interested by mental health consu</a:t>
            </a:r>
            <a:r>
              <a:rPr lang="it-IT" sz="2400" dirty="0">
                <a:solidFill>
                  <a:srgbClr val="212529"/>
                </a:solidFill>
                <a:effectLst/>
              </a:rPr>
              <a:t>ltations (aOR=0.28 [0.10-0.77]),and</a:t>
            </a:r>
            <a:r>
              <a:rPr lang="it-IT" sz="2400" dirty="0">
                <a:solidFill>
                  <a:srgbClr val="212529"/>
                </a:solidFill>
              </a:rPr>
              <a:t> </a:t>
            </a:r>
            <a:r>
              <a:rPr lang="it-IT" sz="2400" b="1" dirty="0">
                <a:solidFill>
                  <a:srgbClr val="212529"/>
                </a:solidFill>
                <a:effectLst/>
              </a:rPr>
              <a:t>those who had at least one STI </a:t>
            </a:r>
            <a:r>
              <a:rPr lang="it-IT" sz="2400" dirty="0">
                <a:solidFill>
                  <a:srgbClr val="212529"/>
                </a:solidFill>
                <a:effectLst/>
              </a:rPr>
              <a:t>(aOR=0.15 [0.05-0.41]), </a:t>
            </a:r>
            <a:r>
              <a:rPr lang="it-IT" sz="2400" b="1" dirty="0">
                <a:solidFill>
                  <a:srgbClr val="212529"/>
                </a:solidFill>
                <a:effectLst/>
              </a:rPr>
              <a:t>were less likely to abandon the follow-up </a:t>
            </a:r>
            <a:r>
              <a:rPr lang="it-IT" sz="2400" dirty="0">
                <a:solidFill>
                  <a:srgbClr val="212529"/>
                </a:solidFill>
                <a:effectLst/>
              </a:rPr>
              <a:t>(table 3). </a:t>
            </a:r>
          </a:p>
          <a:p>
            <a:pPr algn="just">
              <a:buNone/>
            </a:pPr>
            <a:r>
              <a:rPr lang="it-IT" sz="2400" dirty="0">
                <a:solidFill>
                  <a:srgbClr val="212529"/>
                </a:solidFill>
                <a:effectLst/>
              </a:rPr>
              <a:t>Based on participant demand, new measures were</a:t>
            </a:r>
            <a:r>
              <a:rPr lang="it-IT" sz="2400" dirty="0">
                <a:solidFill>
                  <a:srgbClr val="212529"/>
                </a:solidFill>
              </a:rPr>
              <a:t> </a:t>
            </a:r>
            <a:r>
              <a:rPr lang="it-IT" sz="2400" dirty="0">
                <a:solidFill>
                  <a:srgbClr val="212529"/>
                </a:solidFill>
                <a:effectLst/>
              </a:rPr>
              <a:t>developed and integrated into the ongoing phase 2 study, including gender-affirming therapy prescription, telemedicine PrEP follow-up and enhanced mental health support through artistic workshops (image 1).</a:t>
            </a:r>
          </a:p>
        </p:txBody>
      </p:sp>
      <p:sp>
        <p:nvSpPr>
          <p:cNvPr id="2" name="ZoneTexte 1">
            <a:extLst>
              <a:ext uri="{FF2B5EF4-FFF2-40B4-BE49-F238E27FC236}">
                <a16:creationId xmlns:a16="http://schemas.microsoft.com/office/drawing/2014/main" id="{1A4E34C1-FD72-44F9-B5E9-3E9098848E60}"/>
              </a:ext>
            </a:extLst>
          </p:cNvPr>
          <p:cNvSpPr txBox="1"/>
          <p:nvPr/>
        </p:nvSpPr>
        <p:spPr>
          <a:xfrm>
            <a:off x="18581914" y="35563629"/>
            <a:ext cx="8621486" cy="369332"/>
          </a:xfrm>
          <a:prstGeom prst="rect">
            <a:avLst/>
          </a:prstGeom>
          <a:noFill/>
        </p:spPr>
        <p:txBody>
          <a:bodyPr wrap="square" rtlCol="0">
            <a:spAutoFit/>
          </a:bodyPr>
          <a:lstStyle/>
          <a:p>
            <a:r>
              <a:rPr lang="fr-FR" i="1" dirty="0"/>
              <a:t>** Total </a:t>
            </a:r>
            <a:r>
              <a:rPr lang="fr-FR" i="1" dirty="0" err="1"/>
              <a:t>number</a:t>
            </a:r>
            <a:r>
              <a:rPr lang="fr-FR" i="1" dirty="0"/>
              <a:t> of </a:t>
            </a:r>
            <a:r>
              <a:rPr lang="fr-FR" i="1" dirty="0" err="1"/>
              <a:t>visits</a:t>
            </a:r>
            <a:r>
              <a:rPr lang="fr-FR" i="1" dirty="0"/>
              <a:t> </a:t>
            </a:r>
            <a:r>
              <a:rPr lang="fr-FR" i="1" dirty="0" err="1"/>
              <a:t>analysed</a:t>
            </a:r>
            <a:endParaRPr lang="fr-FR" i="1" dirty="0"/>
          </a:p>
        </p:txBody>
      </p:sp>
    </p:spTree>
    <p:extLst>
      <p:ext uri="{BB962C8B-B14F-4D97-AF65-F5344CB8AC3E}">
        <p14:creationId xmlns:p14="http://schemas.microsoft.com/office/powerpoint/2010/main" val="1125118062"/>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AIDS2022">
  <a:themeElements>
    <a:clrScheme name="AIDS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AIDS 2022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id="{E608986F-CF40-8541-921A-0B704F84E7DB}" vid="{D94889B6-924B-2B4A-99D2-7D8AF7108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5D458D06648384EA4502E013B70F170" ma:contentTypeVersion="12" ma:contentTypeDescription="Create a new document." ma:contentTypeScope="" ma:versionID="37e6d166830e255f50102faf04af69d5">
  <xsd:schema xmlns:xsd="http://www.w3.org/2001/XMLSchema" xmlns:xs="http://www.w3.org/2001/XMLSchema" xmlns:p="http://schemas.microsoft.com/office/2006/metadata/properties" xmlns:ns2="3d620d29-0ac5-4f00-a70c-a4e0f2fe31b4" xmlns:ns3="250929fa-9806-4449-af20-7947085fa170" xmlns:ns4="059a05e1-4619-4bda-9723-d6dbb86030e5" targetNamespace="http://schemas.microsoft.com/office/2006/metadata/properties" ma:root="true" ma:fieldsID="0261943d5384f3ff262097d7cb62e8e2" ns2:_="" ns3:_="" ns4:_="">
    <xsd:import namespace="3d620d29-0ac5-4f00-a70c-a4e0f2fe31b4"/>
    <xsd:import namespace="250929fa-9806-4449-af20-7947085fa170"/>
    <xsd:import namespace="059a05e1-4619-4bda-9723-d6dbb86030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620d29-0ac5-4f00-a70c-a4e0f2fe31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0929fa-9806-4449-af20-7947085fa17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9a05e1-4619-4bda-9723-d6dbb86030e5" elementFormDefault="qualified">
    <xsd:import namespace="http://schemas.microsoft.com/office/2006/documentManagement/types"/>
    <xsd:import namespace="http://schemas.microsoft.com/office/infopath/2007/PartnerControls"/>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FE166E1-0D67-4765-A799-0B5EA73CC50B}">
  <ds:schemaRefs>
    <ds:schemaRef ds:uri="http://schemas.microsoft.com/sharepoint/v3/contenttype/forms"/>
  </ds:schemaRefs>
</ds:datastoreItem>
</file>

<file path=customXml/itemProps2.xml><?xml version="1.0" encoding="utf-8"?>
<ds:datastoreItem xmlns:ds="http://schemas.openxmlformats.org/officeDocument/2006/customXml" ds:itemID="{A8E61A59-F10B-4BB9-BE3B-C2BF9E4641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620d29-0ac5-4f00-a70c-a4e0f2fe31b4"/>
    <ds:schemaRef ds:uri="250929fa-9806-4449-af20-7947085fa170"/>
    <ds:schemaRef ds:uri="059a05e1-4619-4bda-9723-d6dbb86030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F1D12BB-4AF4-4E80-9852-C3A6CFD1CA41}">
  <ds:schemaRefs>
    <ds:schemaRef ds:uri="3d620d29-0ac5-4f00-a70c-a4e0f2fe31b4"/>
    <ds:schemaRef ds:uri="http://purl.org/dc/elements/1.1/"/>
    <ds:schemaRef ds:uri="http://schemas.microsoft.com/office/2006/metadata/properties"/>
    <ds:schemaRef ds:uri="059a05e1-4619-4bda-9723-d6dbb86030e5"/>
    <ds:schemaRef ds:uri="http://purl.org/dc/terms/"/>
    <ds:schemaRef ds:uri="http://schemas.openxmlformats.org/package/2006/metadata/core-properties"/>
    <ds:schemaRef ds:uri="http://schemas.microsoft.com/office/2006/documentManagement/types"/>
    <ds:schemaRef ds:uri="250929fa-9806-4449-af20-7947085fa170"/>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AIDS-2026-E-poster-template</Template>
  <TotalTime>4478</TotalTime>
  <Words>860</Words>
  <Application>Microsoft Office PowerPoint</Application>
  <PresentationFormat>Personnalisé</PresentationFormat>
  <Paragraphs>39</Paragraphs>
  <Slides>1</Slides>
  <Notes>0</Notes>
  <HiddenSlides>0</HiddenSlides>
  <MMClips>0</MMClips>
  <ScaleCrop>false</ScaleCrop>
  <HeadingPairs>
    <vt:vector size="8" baseType="variant">
      <vt:variant>
        <vt:lpstr>Polices utilisées</vt:lpstr>
      </vt:variant>
      <vt:variant>
        <vt:i4>3</vt:i4>
      </vt:variant>
      <vt:variant>
        <vt:lpstr>Thème</vt:lpstr>
      </vt:variant>
      <vt:variant>
        <vt:i4>1</vt:i4>
      </vt:variant>
      <vt:variant>
        <vt:lpstr>Serveurs OLE incorporés</vt:lpstr>
      </vt:variant>
      <vt:variant>
        <vt:i4>2</vt:i4>
      </vt:variant>
      <vt:variant>
        <vt:lpstr>Titres des diapositives</vt:lpstr>
      </vt:variant>
      <vt:variant>
        <vt:i4>1</vt:i4>
      </vt:variant>
    </vt:vector>
  </HeadingPairs>
  <TitlesOfParts>
    <vt:vector size="7" baseType="lpstr">
      <vt:lpstr>Aptos</vt:lpstr>
      <vt:lpstr>Arial</vt:lpstr>
      <vt:lpstr>Verdana</vt:lpstr>
      <vt:lpstr>AIDS2022</vt:lpstr>
      <vt:lpstr>Worksheet</vt:lpstr>
      <vt:lpstr>Feuille de calcul Microsoft Excel</vt:lpstr>
      <vt:lpstr>TUPEC175  Key determinants of PrEP persistence in transgender women: first results from the PrEP à porter study  V. ISERNIA1 , L. Sagaon-Teyssier2 , F. Ouvrard3, A. Faye2, F. Peralta4 , M. Cervantes1 , F. Pipitone2,5 , G. Girard2, A. Deprez1 , S. Le Gac3 , A. Benalycherif6, R. Landman6 , B. Spire2 , L. Blanquart4, J. Ghosn1,7  1.SMIT, Department of Infectious and Tropical Diseases, Bichat–Claude Bernard Hospital, Paris, France. 2.Aix Marseille Univ, Inserm, IRD, SESSTIM, Economic and Social Sciences of Health &amp; Medical Information Processing, Marseille, France. 3.CoReSS, Regional Coordination for Sexual Health, North‑West Île‑de‑France, Paris, France. 4. ACCEPTESS-T, Concrete Actions Combining Education, Prevention, Work, Equity, Health, and Sports for Transgender People, Paris, France. 5.Coalition PLUS Scientific Network, Pantin, France. 6.IMEA, Institute of Applied Medicine and Epidemiology, Paris, France. 7.Université Paris Cité, INSERM 1137 IAME, Paris, France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OUVRARD Francoise</dc:creator>
  <cp:lastModifiedBy>OUVRARD Francoise</cp:lastModifiedBy>
  <cp:revision>126</cp:revision>
  <dcterms:created xsi:type="dcterms:W3CDTF">2026-06-19T06:48:55Z</dcterms:created>
  <dcterms:modified xsi:type="dcterms:W3CDTF">2026-07-15T10:04:06Z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0x010100B5D458D06648384EA4502E013B70F170</vt:lpwstr>
  </property>
</Properties>
</file>