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6" r:id="rId2"/>
    <p:sldId id="265" r:id="rId3"/>
    <p:sldId id="269" r:id="rId4"/>
    <p:sldId id="272" r:id="rId5"/>
    <p:sldId id="266" r:id="rId6"/>
    <p:sldId id="262" r:id="rId7"/>
    <p:sldId id="268" r:id="rId8"/>
    <p:sldId id="273" r:id="rId9"/>
    <p:sldId id="263" r:id="rId10"/>
    <p:sldId id="275" r:id="rId11"/>
    <p:sldId id="274"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43" autoAdjust="0"/>
  </p:normalViewPr>
  <p:slideViewPr>
    <p:cSldViewPr>
      <p:cViewPr varScale="1">
        <p:scale>
          <a:sx n="71" d="100"/>
          <a:sy n="71" d="100"/>
        </p:scale>
        <p:origin x="-108"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864" y="477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laire&amp;Jany\Desktop\Dossier%20&#224;%20envoyer%20CMS\Facture%20CPEF_total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laire&amp;Jany\Desktop\Dossier%20&#224;%20envoyer%20CMS\Facture%20CPEF_total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laire&amp;Jany\Desktop\Dossier%20&#224;%20envoyer%20CMS\Facture%20CPEF_total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view3D>
      <c:rotX val="30"/>
      <c:perspective val="30"/>
    </c:view3D>
    <c:plotArea>
      <c:layout/>
      <c:pie3DChart>
        <c:varyColors val="1"/>
        <c:ser>
          <c:idx val="0"/>
          <c:order val="0"/>
          <c:dLbls>
            <c:dLbl>
              <c:idx val="0"/>
              <c:spPr/>
              <c:txPr>
                <a:bodyPr/>
                <a:lstStyle/>
                <a:p>
                  <a:pPr algn="ctr">
                    <a:defRPr lang="fr-FR" sz="1800" b="0" i="0" u="none" strike="noStrike" kern="1200" baseline="0">
                      <a:solidFill>
                        <a:prstClr val="black"/>
                      </a:solidFill>
                      <a:latin typeface="+mn-lt"/>
                      <a:ea typeface="+mn-ea"/>
                      <a:cs typeface="+mn-cs"/>
                    </a:defRPr>
                  </a:pPr>
                  <a:endParaRPr lang="fr-FR"/>
                </a:p>
              </c:txPr>
            </c:dLbl>
            <c:dLbl>
              <c:idx val="1"/>
              <c:spPr/>
              <c:txPr>
                <a:bodyPr/>
                <a:lstStyle/>
                <a:p>
                  <a:pPr algn="ctr">
                    <a:defRPr lang="fr-FR" sz="1800" b="0" i="0" u="none" strike="noStrike" kern="1200" baseline="0">
                      <a:solidFill>
                        <a:prstClr val="black"/>
                      </a:solidFill>
                      <a:latin typeface="+mn-lt"/>
                      <a:ea typeface="+mn-ea"/>
                      <a:cs typeface="+mn-cs"/>
                    </a:defRPr>
                  </a:pPr>
                  <a:endParaRPr lang="fr-FR"/>
                </a:p>
              </c:txPr>
            </c:dLbl>
            <c:dLbl>
              <c:idx val="2"/>
              <c:spPr/>
              <c:txPr>
                <a:bodyPr/>
                <a:lstStyle/>
                <a:p>
                  <a:pPr algn="ctr">
                    <a:defRPr lang="fr-FR" sz="1800" b="0" i="0" u="none" strike="noStrike" kern="1200" baseline="0">
                      <a:solidFill>
                        <a:prstClr val="black"/>
                      </a:solidFill>
                      <a:latin typeface="+mn-lt"/>
                      <a:ea typeface="+mn-ea"/>
                      <a:cs typeface="+mn-cs"/>
                    </a:defRPr>
                  </a:pPr>
                  <a:endParaRPr lang="fr-FR"/>
                </a:p>
              </c:txPr>
            </c:dLbl>
            <c:dLbl>
              <c:idx val="3"/>
              <c:spPr/>
              <c:txPr>
                <a:bodyPr/>
                <a:lstStyle/>
                <a:p>
                  <a:pPr algn="ctr">
                    <a:defRPr lang="fr-FR" sz="1800" b="0" i="0" u="none" strike="noStrike" kern="1200" baseline="0">
                      <a:solidFill>
                        <a:prstClr val="black"/>
                      </a:solidFill>
                      <a:latin typeface="+mn-lt"/>
                      <a:ea typeface="+mn-ea"/>
                      <a:cs typeface="+mn-cs"/>
                    </a:defRPr>
                  </a:pPr>
                  <a:endParaRPr lang="fr-FR"/>
                </a:p>
              </c:txPr>
            </c:dLbl>
            <c:dLbl>
              <c:idx val="4"/>
              <c:spPr/>
              <c:txPr>
                <a:bodyPr/>
                <a:lstStyle/>
                <a:p>
                  <a:pPr>
                    <a:defRPr sz="1800"/>
                  </a:pPr>
                  <a:endParaRPr lang="fr-FR"/>
                </a:p>
              </c:txPr>
            </c:dLbl>
            <c:txPr>
              <a:bodyPr/>
              <a:lstStyle/>
              <a:p>
                <a:pPr>
                  <a:defRPr sz="1200"/>
                </a:pPr>
                <a:endParaRPr lang="fr-FR"/>
              </a:p>
            </c:txPr>
            <c:showVal val="1"/>
            <c:showLeaderLines val="1"/>
          </c:dLbls>
          <c:cat>
            <c:strRef>
              <c:f>Sheet1!$B$39:$B$43</c:f>
              <c:strCache>
                <c:ptCount val="5"/>
                <c:pt idx="0">
                  <c:v>pas de couverture</c:v>
                </c:pt>
                <c:pt idx="1">
                  <c:v>AME ou CMU  </c:v>
                </c:pt>
                <c:pt idx="2">
                  <c:v>sécu sans mutuelle </c:v>
                </c:pt>
                <c:pt idx="3">
                  <c:v>sécu avec mutuelle </c:v>
                </c:pt>
                <c:pt idx="4">
                  <c:v>Avec confidentialité </c:v>
                </c:pt>
              </c:strCache>
            </c:strRef>
          </c:cat>
          <c:val>
            <c:numRef>
              <c:f>Sheet1!$E$39:$E$43</c:f>
              <c:numCache>
                <c:formatCode>0%</c:formatCode>
                <c:ptCount val="5"/>
                <c:pt idx="0">
                  <c:v>4.3396226415094351E-2</c:v>
                </c:pt>
                <c:pt idx="1">
                  <c:v>9.0566037735849092E-2</c:v>
                </c:pt>
                <c:pt idx="2">
                  <c:v>0.18113207547169813</c:v>
                </c:pt>
                <c:pt idx="3">
                  <c:v>0.42075471698113209</c:v>
                </c:pt>
                <c:pt idx="4">
                  <c:v>0.26415094339622641</c:v>
                </c:pt>
              </c:numCache>
            </c:numRef>
          </c:val>
        </c:ser>
      </c:pie3DChart>
    </c:plotArea>
    <c:legend>
      <c:legendPos val="r"/>
      <c:legendEntry>
        <c:idx val="0"/>
        <c:txPr>
          <a:bodyPr/>
          <a:lstStyle/>
          <a:p>
            <a:pPr>
              <a:defRPr sz="1600"/>
            </a:pPr>
            <a:endParaRPr lang="fr-FR"/>
          </a:p>
        </c:txPr>
      </c:legendEntry>
      <c:legendEntry>
        <c:idx val="1"/>
        <c:txPr>
          <a:bodyPr/>
          <a:lstStyle/>
          <a:p>
            <a:pPr>
              <a:defRPr sz="1600"/>
            </a:pPr>
            <a:endParaRPr lang="fr-FR"/>
          </a:p>
        </c:txPr>
      </c:legendEntry>
      <c:legendEntry>
        <c:idx val="2"/>
        <c:txPr>
          <a:bodyPr/>
          <a:lstStyle/>
          <a:p>
            <a:pPr>
              <a:defRPr sz="1600"/>
            </a:pPr>
            <a:endParaRPr lang="fr-FR"/>
          </a:p>
        </c:txPr>
      </c:legendEntry>
      <c:legendEntry>
        <c:idx val="3"/>
        <c:txPr>
          <a:bodyPr/>
          <a:lstStyle/>
          <a:p>
            <a:pPr>
              <a:defRPr sz="1600"/>
            </a:pPr>
            <a:endParaRPr lang="fr-FR"/>
          </a:p>
        </c:txPr>
      </c:legendEntry>
      <c:legendEntry>
        <c:idx val="4"/>
        <c:txPr>
          <a:bodyPr/>
          <a:lstStyle/>
          <a:p>
            <a:pPr>
              <a:defRPr sz="1600"/>
            </a:pPr>
            <a:endParaRPr lang="fr-FR"/>
          </a:p>
        </c:txPr>
      </c:legendEntry>
      <c:layout>
        <c:manualLayout>
          <c:xMode val="edge"/>
          <c:yMode val="edge"/>
          <c:x val="0.66682416293841629"/>
          <c:y val="0.22968270632837565"/>
          <c:w val="0.32232155677158947"/>
          <c:h val="0.4961898512685915"/>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pie3DChart>
        <c:varyColors val="1"/>
        <c:ser>
          <c:idx val="0"/>
          <c:order val="0"/>
          <c:dLbls>
            <c:dLbl>
              <c:idx val="0"/>
              <c:layout>
                <c:manualLayout>
                  <c:x val="-0.26982467519258463"/>
                  <c:y val="-2.025959120155129E-2"/>
                </c:manualLayout>
              </c:layout>
              <c:tx>
                <c:rich>
                  <a:bodyPr/>
                  <a:lstStyle/>
                  <a:p>
                    <a:r>
                      <a:rPr lang="en-US" sz="2000" dirty="0"/>
                      <a:t>59%</a:t>
                    </a:r>
                  </a:p>
                </c:rich>
              </c:tx>
              <c:showVal val="1"/>
            </c:dLbl>
            <c:dLbl>
              <c:idx val="1"/>
              <c:layout>
                <c:manualLayout>
                  <c:x val="7.9979376313429971E-3"/>
                  <c:y val="-0.13423730405826978"/>
                </c:manualLayout>
              </c:layout>
              <c:tx>
                <c:rich>
                  <a:bodyPr/>
                  <a:lstStyle/>
                  <a:p>
                    <a:r>
                      <a:rPr lang="en-US" sz="2000" dirty="0"/>
                      <a:t>10%</a:t>
                    </a:r>
                  </a:p>
                </c:rich>
              </c:tx>
              <c:showVal val="1"/>
            </c:dLbl>
            <c:dLbl>
              <c:idx val="2"/>
              <c:layout>
                <c:manualLayout>
                  <c:x val="0.1032148618854556"/>
                  <c:y val="-0.13487959367268137"/>
                </c:manualLayout>
              </c:layout>
              <c:spPr/>
              <c:txPr>
                <a:bodyPr/>
                <a:lstStyle/>
                <a:p>
                  <a:pPr algn="ctr" rtl="0">
                    <a:defRPr/>
                  </a:pPr>
                  <a:endParaRPr lang="fr-FR"/>
                </a:p>
              </c:txPr>
              <c:showVal val="1"/>
            </c:dLbl>
            <c:dLbl>
              <c:idx val="3"/>
              <c:spPr/>
              <c:txPr>
                <a:bodyPr/>
                <a:lstStyle/>
                <a:p>
                  <a:pPr algn="ctr" rtl="0">
                    <a:defRPr/>
                  </a:pPr>
                  <a:endParaRPr lang="fr-FR"/>
                </a:p>
              </c:txPr>
            </c:dLbl>
            <c:showVal val="1"/>
            <c:showLeaderLines val="1"/>
          </c:dLbls>
          <c:cat>
            <c:strRef>
              <c:f>Sheet1!$B$47:$B$50</c:f>
              <c:strCache>
                <c:ptCount val="4"/>
                <c:pt idx="0">
                  <c:v>contraception </c:v>
                </c:pt>
                <c:pt idx="1">
                  <c:v>IVG </c:v>
                </c:pt>
                <c:pt idx="2">
                  <c:v>IST</c:v>
                </c:pt>
                <c:pt idx="3">
                  <c:v>autres </c:v>
                </c:pt>
              </c:strCache>
            </c:strRef>
          </c:cat>
          <c:val>
            <c:numRef>
              <c:f>Sheet1!$E$47:$E$50</c:f>
              <c:numCache>
                <c:formatCode>0%</c:formatCode>
                <c:ptCount val="4"/>
                <c:pt idx="0">
                  <c:v>0.59090909090909105</c:v>
                </c:pt>
                <c:pt idx="1">
                  <c:v>9.5823095823095908E-2</c:v>
                </c:pt>
                <c:pt idx="2">
                  <c:v>0.16093366093366088</c:v>
                </c:pt>
                <c:pt idx="3">
                  <c:v>0.43611793611793631</c:v>
                </c:pt>
              </c:numCache>
            </c:numRef>
          </c:val>
        </c:ser>
      </c:pie3DChart>
    </c:plotArea>
    <c:legend>
      <c:legendPos val="r"/>
      <c:layout>
        <c:manualLayout>
          <c:xMode val="edge"/>
          <c:yMode val="edge"/>
          <c:x val="0.54724142544412135"/>
          <c:y val="0.30763854922195155"/>
          <c:w val="0.45275857455587881"/>
          <c:h val="0.57406028127996356"/>
        </c:manualLayout>
      </c:layout>
    </c:legend>
    <c:plotVisOnly val="1"/>
  </c:chart>
  <c:txPr>
    <a:bodyPr/>
    <a:lstStyle/>
    <a:p>
      <a:pPr>
        <a:defRPr lang="fr-FR" sz="2000" b="0" i="0" u="none" strike="noStrike" kern="1200" baseline="0">
          <a:solidFill>
            <a:prstClr val="black"/>
          </a:solidFill>
          <a:latin typeface="+mn-lt"/>
          <a:ea typeface="+mn-ea"/>
          <a:cs typeface="+mn-cs"/>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cat>
            <c:strRef>
              <c:f>Sheet1!$B$8:$B$14</c:f>
              <c:strCache>
                <c:ptCount val="7"/>
                <c:pt idx="0">
                  <c:v>File active</c:v>
                </c:pt>
                <c:pt idx="1">
                  <c:v>HIV 1et 2</c:v>
                </c:pt>
                <c:pt idx="2">
                  <c:v>Ag HBS</c:v>
                </c:pt>
                <c:pt idx="3">
                  <c:v>HCV</c:v>
                </c:pt>
                <c:pt idx="4">
                  <c:v>TPHA-VDRL</c:v>
                </c:pt>
                <c:pt idx="5">
                  <c:v>Chlam Ur</c:v>
                </c:pt>
                <c:pt idx="6">
                  <c:v>PV</c:v>
                </c:pt>
              </c:strCache>
            </c:strRef>
          </c:cat>
          <c:val>
            <c:numRef>
              <c:f>Sheet1!$E$8:$E$14</c:f>
              <c:numCache>
                <c:formatCode>General</c:formatCode>
                <c:ptCount val="7"/>
                <c:pt idx="0">
                  <c:v>30</c:v>
                </c:pt>
                <c:pt idx="1">
                  <c:v>19</c:v>
                </c:pt>
                <c:pt idx="2">
                  <c:v>18</c:v>
                </c:pt>
                <c:pt idx="3">
                  <c:v>14</c:v>
                </c:pt>
                <c:pt idx="4">
                  <c:v>18</c:v>
                </c:pt>
                <c:pt idx="5">
                  <c:v>14</c:v>
                </c:pt>
                <c:pt idx="6">
                  <c:v>17</c:v>
                </c:pt>
              </c:numCache>
            </c:numRef>
          </c:val>
        </c:ser>
        <c:shape val="cylinder"/>
        <c:axId val="69298816"/>
        <c:axId val="69304704"/>
        <c:axId val="0"/>
      </c:bar3DChart>
      <c:catAx>
        <c:axId val="69298816"/>
        <c:scaling>
          <c:orientation val="minMax"/>
        </c:scaling>
        <c:axPos val="b"/>
        <c:tickLblPos val="nextTo"/>
        <c:txPr>
          <a:bodyPr/>
          <a:lstStyle/>
          <a:p>
            <a:pPr>
              <a:defRPr sz="2000"/>
            </a:pPr>
            <a:endParaRPr lang="fr-FR"/>
          </a:p>
        </c:txPr>
        <c:crossAx val="69304704"/>
        <c:crosses val="autoZero"/>
        <c:auto val="1"/>
        <c:lblAlgn val="ctr"/>
        <c:lblOffset val="100"/>
      </c:catAx>
      <c:valAx>
        <c:axId val="69304704"/>
        <c:scaling>
          <c:orientation val="minMax"/>
        </c:scaling>
        <c:axPos val="l"/>
        <c:majorGridlines/>
        <c:numFmt formatCode="General" sourceLinked="1"/>
        <c:tickLblPos val="nextTo"/>
        <c:crossAx val="69298816"/>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9DEC7-F8E8-49AE-AB99-939EB4AE316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r-FR"/>
        </a:p>
      </dgm:t>
    </dgm:pt>
    <dgm:pt modelId="{A264D2AF-60FE-4A96-8DEB-2A0E076AEC0A}">
      <dgm:prSet phldrT="[Text]"/>
      <dgm:spPr/>
      <dgm:t>
        <a:bodyPr/>
        <a:lstStyle/>
        <a:p>
          <a:r>
            <a:rPr lang="fr-FR" dirty="0" smtClean="0"/>
            <a:t>Prévention des grossesses non désirées, et Information à la vie affective relationnelle et sexuelle</a:t>
          </a:r>
          <a:endParaRPr lang="fr-FR" dirty="0"/>
        </a:p>
      </dgm:t>
    </dgm:pt>
    <dgm:pt modelId="{437BAE85-17E8-43EC-B33F-38A60526E5B9}" type="parTrans" cxnId="{6BDD0591-F3EA-49BA-AB63-9E27679FBBF0}">
      <dgm:prSet/>
      <dgm:spPr/>
      <dgm:t>
        <a:bodyPr/>
        <a:lstStyle/>
        <a:p>
          <a:endParaRPr lang="fr-FR"/>
        </a:p>
      </dgm:t>
    </dgm:pt>
    <dgm:pt modelId="{731890ED-503F-4397-804A-2C3C934DD864}" type="sibTrans" cxnId="{6BDD0591-F3EA-49BA-AB63-9E27679FBBF0}">
      <dgm:prSet/>
      <dgm:spPr/>
      <dgm:t>
        <a:bodyPr/>
        <a:lstStyle/>
        <a:p>
          <a:endParaRPr lang="fr-FR"/>
        </a:p>
      </dgm:t>
    </dgm:pt>
    <dgm:pt modelId="{A2FDBB19-EFC9-42C6-9A02-2D5EC65713E9}">
      <dgm:prSet phldrT="[Text]" custT="1"/>
      <dgm:spPr/>
      <dgm:t>
        <a:bodyPr/>
        <a:lstStyle/>
        <a:p>
          <a:r>
            <a:rPr lang="fr-FR" sz="1600" dirty="0" smtClean="0"/>
            <a:t>Consultations Pré IVG</a:t>
          </a:r>
          <a:endParaRPr lang="fr-FR" sz="1600" dirty="0"/>
        </a:p>
      </dgm:t>
    </dgm:pt>
    <dgm:pt modelId="{8CD49AD3-061A-41C8-AE48-753A36A6F47B}" type="parTrans" cxnId="{76F7EDEC-ABE2-4AD0-A239-8E1EF8885E60}">
      <dgm:prSet/>
      <dgm:spPr/>
      <dgm:t>
        <a:bodyPr/>
        <a:lstStyle/>
        <a:p>
          <a:endParaRPr lang="fr-FR"/>
        </a:p>
      </dgm:t>
    </dgm:pt>
    <dgm:pt modelId="{E2BB6FAF-A8D3-4560-A316-4EADB5E2A407}" type="sibTrans" cxnId="{76F7EDEC-ABE2-4AD0-A239-8E1EF8885E60}">
      <dgm:prSet/>
      <dgm:spPr/>
      <dgm:t>
        <a:bodyPr/>
        <a:lstStyle/>
        <a:p>
          <a:endParaRPr lang="fr-FR"/>
        </a:p>
      </dgm:t>
    </dgm:pt>
    <dgm:pt modelId="{34F5ABE9-8B8A-48AC-9FDE-C0A97D86F6F5}">
      <dgm:prSet phldrT="[Text]"/>
      <dgm:spPr/>
      <dgm:t>
        <a:bodyPr/>
        <a:lstStyle/>
        <a:p>
          <a:r>
            <a:rPr lang="fr-FR" dirty="0" smtClean="0"/>
            <a:t>Protection de la personne mineure ou vulnérable </a:t>
          </a:r>
          <a:endParaRPr lang="fr-FR" dirty="0"/>
        </a:p>
      </dgm:t>
    </dgm:pt>
    <dgm:pt modelId="{94C7A5B0-FE97-43A7-A64E-E42A8DA4FD84}" type="parTrans" cxnId="{41C316E3-0BD4-45EF-B121-0DE0DC2DB790}">
      <dgm:prSet/>
      <dgm:spPr/>
      <dgm:t>
        <a:bodyPr/>
        <a:lstStyle/>
        <a:p>
          <a:endParaRPr lang="fr-FR"/>
        </a:p>
      </dgm:t>
    </dgm:pt>
    <dgm:pt modelId="{CE0728DD-9037-4F3E-AB3F-33C650BAD210}" type="sibTrans" cxnId="{41C316E3-0BD4-45EF-B121-0DE0DC2DB790}">
      <dgm:prSet/>
      <dgm:spPr/>
      <dgm:t>
        <a:bodyPr/>
        <a:lstStyle/>
        <a:p>
          <a:endParaRPr lang="fr-FR"/>
        </a:p>
      </dgm:t>
    </dgm:pt>
    <dgm:pt modelId="{0FC3BCF8-4D50-4440-B55F-A2EDD58FF037}">
      <dgm:prSet phldrT="[Text]" custT="1"/>
      <dgm:spPr/>
      <dgm:t>
        <a:bodyPr/>
        <a:lstStyle/>
        <a:p>
          <a:r>
            <a:rPr lang="fr-FR" sz="1600" dirty="0" smtClean="0"/>
            <a:t>Partenariat PMI, cellule  départementale signalement pour les personnes mineures </a:t>
          </a:r>
          <a:endParaRPr lang="fr-FR" sz="1600" dirty="0"/>
        </a:p>
      </dgm:t>
    </dgm:pt>
    <dgm:pt modelId="{C3B2C660-DD43-42AD-9557-553A5B5ADE85}" type="parTrans" cxnId="{FB4476F6-B262-4193-ACEF-4CB0C5AC6D41}">
      <dgm:prSet/>
      <dgm:spPr/>
      <dgm:t>
        <a:bodyPr/>
        <a:lstStyle/>
        <a:p>
          <a:endParaRPr lang="fr-FR"/>
        </a:p>
      </dgm:t>
    </dgm:pt>
    <dgm:pt modelId="{5FB9F700-9212-43E2-94B4-DAC0A12B6B95}" type="sibTrans" cxnId="{FB4476F6-B262-4193-ACEF-4CB0C5AC6D41}">
      <dgm:prSet/>
      <dgm:spPr/>
      <dgm:t>
        <a:bodyPr/>
        <a:lstStyle/>
        <a:p>
          <a:endParaRPr lang="fr-FR"/>
        </a:p>
      </dgm:t>
    </dgm:pt>
    <dgm:pt modelId="{5EEC315A-CA8F-484F-BE11-3F8BC12D050C}">
      <dgm:prSet phldrT="[Text]"/>
      <dgm:spPr/>
      <dgm:t>
        <a:bodyPr/>
        <a:lstStyle/>
        <a:p>
          <a:r>
            <a:rPr lang="fr-FR" dirty="0" smtClean="0"/>
            <a:t>Protection de la famille </a:t>
          </a:r>
          <a:endParaRPr lang="fr-FR" dirty="0"/>
        </a:p>
      </dgm:t>
    </dgm:pt>
    <dgm:pt modelId="{515BECB5-689C-4193-B114-1A4DD843492B}" type="parTrans" cxnId="{8113B793-3F04-47CC-9C96-0590F16C5631}">
      <dgm:prSet/>
      <dgm:spPr/>
      <dgm:t>
        <a:bodyPr/>
        <a:lstStyle/>
        <a:p>
          <a:endParaRPr lang="fr-FR"/>
        </a:p>
      </dgm:t>
    </dgm:pt>
    <dgm:pt modelId="{E64ACEBD-BF18-4046-A2CC-16223FD630B4}" type="sibTrans" cxnId="{8113B793-3F04-47CC-9C96-0590F16C5631}">
      <dgm:prSet/>
      <dgm:spPr/>
      <dgm:t>
        <a:bodyPr/>
        <a:lstStyle/>
        <a:p>
          <a:endParaRPr lang="fr-FR"/>
        </a:p>
      </dgm:t>
    </dgm:pt>
    <dgm:pt modelId="{92500707-99A6-48D2-9007-5AB7A1DBB743}">
      <dgm:prSet phldrT="[Text]"/>
      <dgm:spPr/>
      <dgm:t>
        <a:bodyPr/>
        <a:lstStyle/>
        <a:p>
          <a:r>
            <a:rPr lang="fr-FR" dirty="0" smtClean="0"/>
            <a:t>Interruption </a:t>
          </a:r>
        </a:p>
        <a:p>
          <a:r>
            <a:rPr lang="fr-FR" dirty="0" smtClean="0"/>
            <a:t>de </a:t>
          </a:r>
        </a:p>
        <a:p>
          <a:r>
            <a:rPr lang="fr-FR" dirty="0" smtClean="0"/>
            <a:t>grossesses</a:t>
          </a:r>
          <a:endParaRPr lang="fr-FR" dirty="0"/>
        </a:p>
      </dgm:t>
    </dgm:pt>
    <dgm:pt modelId="{0641A687-8A2D-4E6B-AEAD-AC02C1AA56E6}" type="parTrans" cxnId="{A19648F6-C75A-43CF-8E6D-D2642F34E270}">
      <dgm:prSet/>
      <dgm:spPr/>
      <dgm:t>
        <a:bodyPr/>
        <a:lstStyle/>
        <a:p>
          <a:endParaRPr lang="fr-FR"/>
        </a:p>
      </dgm:t>
    </dgm:pt>
    <dgm:pt modelId="{B91F1843-2F64-43A7-AA9F-DF10E9DDCF39}" type="sibTrans" cxnId="{A19648F6-C75A-43CF-8E6D-D2642F34E270}">
      <dgm:prSet/>
      <dgm:spPr/>
      <dgm:t>
        <a:bodyPr/>
        <a:lstStyle/>
        <a:p>
          <a:endParaRPr lang="fr-FR"/>
        </a:p>
      </dgm:t>
    </dgm:pt>
    <dgm:pt modelId="{0F6E8CA0-18CC-4B90-97B8-4623C11B1D3D}">
      <dgm:prSet phldrT="[Text]" custT="1"/>
      <dgm:spPr/>
      <dgm:t>
        <a:bodyPr/>
        <a:lstStyle/>
        <a:p>
          <a:r>
            <a:rPr lang="fr-FR" sz="1800" dirty="0" smtClean="0"/>
            <a:t>Dépistage des IST </a:t>
          </a:r>
          <a:endParaRPr lang="fr-FR" sz="1800" dirty="0"/>
        </a:p>
      </dgm:t>
    </dgm:pt>
    <dgm:pt modelId="{5ABE0B99-44EC-436A-BFCB-F59A372DC3A8}" type="parTrans" cxnId="{B2087632-34D7-4674-9717-2E3063A8861D}">
      <dgm:prSet/>
      <dgm:spPr/>
      <dgm:t>
        <a:bodyPr/>
        <a:lstStyle/>
        <a:p>
          <a:endParaRPr lang="fr-FR"/>
        </a:p>
      </dgm:t>
    </dgm:pt>
    <dgm:pt modelId="{36902E1D-4A7C-48A5-9448-B9E695EAD4EF}" type="sibTrans" cxnId="{B2087632-34D7-4674-9717-2E3063A8861D}">
      <dgm:prSet/>
      <dgm:spPr/>
      <dgm:t>
        <a:bodyPr/>
        <a:lstStyle/>
        <a:p>
          <a:endParaRPr lang="fr-FR"/>
        </a:p>
      </dgm:t>
    </dgm:pt>
    <dgm:pt modelId="{69CC1B2F-0007-40FA-AFFF-7E77BE3AF019}">
      <dgm:prSet phldrT="[Text]" custT="1"/>
      <dgm:spPr/>
      <dgm:t>
        <a:bodyPr/>
        <a:lstStyle/>
        <a:p>
          <a:r>
            <a:rPr lang="fr-FR" sz="1800" dirty="0" smtClean="0"/>
            <a:t>Prescription et délivrance traitement </a:t>
          </a:r>
        </a:p>
      </dgm:t>
    </dgm:pt>
    <dgm:pt modelId="{415CA05C-0A77-4BA2-9CE2-EE0413FFEFF2}" type="parTrans" cxnId="{12E42734-E7B8-40AA-80A3-5DA4ECCAFEED}">
      <dgm:prSet/>
      <dgm:spPr/>
      <dgm:t>
        <a:bodyPr/>
        <a:lstStyle/>
        <a:p>
          <a:endParaRPr lang="fr-FR"/>
        </a:p>
      </dgm:t>
    </dgm:pt>
    <dgm:pt modelId="{FCEA9B6B-258F-4DCF-83BA-E872F219D4A3}" type="sibTrans" cxnId="{12E42734-E7B8-40AA-80A3-5DA4ECCAFEED}">
      <dgm:prSet/>
      <dgm:spPr/>
      <dgm:t>
        <a:bodyPr/>
        <a:lstStyle/>
        <a:p>
          <a:endParaRPr lang="fr-FR"/>
        </a:p>
      </dgm:t>
    </dgm:pt>
    <dgm:pt modelId="{9272E852-6CF4-427F-9C82-3720575D0CE2}">
      <dgm:prSet phldrT="[Text]" custT="1"/>
      <dgm:spPr/>
      <dgm:t>
        <a:bodyPr/>
        <a:lstStyle/>
        <a:p>
          <a:r>
            <a:rPr lang="fr-FR" sz="1600" dirty="0" smtClean="0"/>
            <a:t>Planification et délivrance contraception</a:t>
          </a:r>
        </a:p>
        <a:p>
          <a:r>
            <a:rPr lang="fr-FR" sz="1600" dirty="0" smtClean="0"/>
            <a:t>Suivi Gynéco  </a:t>
          </a:r>
        </a:p>
      </dgm:t>
    </dgm:pt>
    <dgm:pt modelId="{762B4513-437E-4E9F-AC73-0FA9E616E994}" type="parTrans" cxnId="{7D319FE0-0059-4162-B6DA-84CAFDA07839}">
      <dgm:prSet/>
      <dgm:spPr/>
      <dgm:t>
        <a:bodyPr/>
        <a:lstStyle/>
        <a:p>
          <a:endParaRPr lang="fr-FR"/>
        </a:p>
      </dgm:t>
    </dgm:pt>
    <dgm:pt modelId="{13038D8D-7D5D-497F-8F47-786DE7CFBAF4}" type="sibTrans" cxnId="{7D319FE0-0059-4162-B6DA-84CAFDA07839}">
      <dgm:prSet/>
      <dgm:spPr/>
      <dgm:t>
        <a:bodyPr/>
        <a:lstStyle/>
        <a:p>
          <a:endParaRPr lang="fr-FR"/>
        </a:p>
      </dgm:t>
    </dgm:pt>
    <dgm:pt modelId="{0FD8C94F-505C-46AD-BE51-D10C560BB677}">
      <dgm:prSet phldrT="[Text]" custT="1"/>
      <dgm:spPr/>
      <dgm:t>
        <a:bodyPr/>
        <a:lstStyle/>
        <a:p>
          <a:r>
            <a:rPr lang="fr-FR" sz="1600" dirty="0" smtClean="0"/>
            <a:t>Permanence d’accueil</a:t>
          </a:r>
        </a:p>
        <a:p>
          <a:r>
            <a:rPr lang="fr-FR" sz="1600" dirty="0" smtClean="0"/>
            <a:t>dont contraception urgence  </a:t>
          </a:r>
        </a:p>
      </dgm:t>
    </dgm:pt>
    <dgm:pt modelId="{128A61D6-5324-44BE-88DE-3F67B7B93D25}" type="parTrans" cxnId="{5004835F-CFCE-4083-8671-6BC07D97E569}">
      <dgm:prSet/>
      <dgm:spPr/>
      <dgm:t>
        <a:bodyPr/>
        <a:lstStyle/>
        <a:p>
          <a:endParaRPr lang="fr-FR"/>
        </a:p>
      </dgm:t>
    </dgm:pt>
    <dgm:pt modelId="{7A54DC64-950D-42F0-BB7A-260D0010B068}" type="sibTrans" cxnId="{5004835F-CFCE-4083-8671-6BC07D97E569}">
      <dgm:prSet/>
      <dgm:spPr/>
      <dgm:t>
        <a:bodyPr/>
        <a:lstStyle/>
        <a:p>
          <a:endParaRPr lang="fr-FR"/>
        </a:p>
      </dgm:t>
    </dgm:pt>
    <dgm:pt modelId="{24591A31-64EC-430B-9F08-567ACC31D07D}">
      <dgm:prSet phldrT="[Text]"/>
      <dgm:spPr/>
      <dgm:t>
        <a:bodyPr/>
        <a:lstStyle/>
        <a:p>
          <a:r>
            <a:rPr lang="fr-FR" dirty="0" smtClean="0"/>
            <a:t>CCF et </a:t>
          </a:r>
        </a:p>
        <a:p>
          <a:r>
            <a:rPr lang="fr-FR" dirty="0" smtClean="0"/>
            <a:t>Hors les Murs </a:t>
          </a:r>
          <a:r>
            <a:rPr lang="fr-FR" dirty="0" err="1" smtClean="0"/>
            <a:t>Educ</a:t>
          </a:r>
          <a:r>
            <a:rPr lang="fr-FR" dirty="0" smtClean="0"/>
            <a:t> Nationale</a:t>
          </a:r>
        </a:p>
      </dgm:t>
    </dgm:pt>
    <dgm:pt modelId="{6DEE7FA0-DB99-488F-A078-BEB0FF0FAB9F}" type="parTrans" cxnId="{7BCCE0E6-0E72-4019-914A-1AEA8834D968}">
      <dgm:prSet/>
      <dgm:spPr/>
      <dgm:t>
        <a:bodyPr/>
        <a:lstStyle/>
        <a:p>
          <a:endParaRPr lang="fr-FR"/>
        </a:p>
      </dgm:t>
    </dgm:pt>
    <dgm:pt modelId="{298FBAE8-E42F-46E1-A976-D298D9115A38}" type="sibTrans" cxnId="{7BCCE0E6-0E72-4019-914A-1AEA8834D968}">
      <dgm:prSet/>
      <dgm:spPr/>
      <dgm:t>
        <a:bodyPr/>
        <a:lstStyle/>
        <a:p>
          <a:endParaRPr lang="fr-FR"/>
        </a:p>
      </dgm:t>
    </dgm:pt>
    <dgm:pt modelId="{12B426B3-1A02-4B2D-A126-5DD9DA005B40}">
      <dgm:prSet phldrT="[Text]"/>
      <dgm:spPr/>
      <dgm:t>
        <a:bodyPr/>
        <a:lstStyle/>
        <a:p>
          <a:r>
            <a:rPr lang="fr-FR" dirty="0" smtClean="0"/>
            <a:t>Prise en charge des IST </a:t>
          </a:r>
          <a:endParaRPr lang="fr-FR" dirty="0"/>
        </a:p>
      </dgm:t>
    </dgm:pt>
    <dgm:pt modelId="{DAFDD86D-C04C-4868-85B9-B8AE4CD8771A}" type="parTrans" cxnId="{11F64C20-D6B5-445E-A6EB-A85790AB5C47}">
      <dgm:prSet/>
      <dgm:spPr/>
      <dgm:t>
        <a:bodyPr/>
        <a:lstStyle/>
        <a:p>
          <a:endParaRPr lang="fr-FR"/>
        </a:p>
      </dgm:t>
    </dgm:pt>
    <dgm:pt modelId="{427FB47E-45A6-442F-B8B2-CE64D588C2A4}" type="sibTrans" cxnId="{11F64C20-D6B5-445E-A6EB-A85790AB5C47}">
      <dgm:prSet/>
      <dgm:spPr/>
      <dgm:t>
        <a:bodyPr/>
        <a:lstStyle/>
        <a:p>
          <a:endParaRPr lang="fr-FR"/>
        </a:p>
      </dgm:t>
    </dgm:pt>
    <dgm:pt modelId="{BED39133-064C-42D5-A17A-46D5DA45BE8D}">
      <dgm:prSet phldrT="[Text]" custT="1"/>
      <dgm:spPr/>
      <dgm:t>
        <a:bodyPr/>
        <a:lstStyle/>
        <a:p>
          <a:r>
            <a:rPr lang="fr-FR" sz="1600" dirty="0" smtClean="0"/>
            <a:t>IVG</a:t>
          </a:r>
          <a:endParaRPr lang="fr-FR" sz="1600" dirty="0"/>
        </a:p>
      </dgm:t>
    </dgm:pt>
    <dgm:pt modelId="{6838672C-048B-47DE-917B-ED868741639C}" type="parTrans" cxnId="{0D28929A-5003-48C6-84A6-7A373B63D6E2}">
      <dgm:prSet/>
      <dgm:spPr/>
      <dgm:t>
        <a:bodyPr/>
        <a:lstStyle/>
        <a:p>
          <a:endParaRPr lang="fr-FR"/>
        </a:p>
      </dgm:t>
    </dgm:pt>
    <dgm:pt modelId="{D1D07475-3DDE-4456-9514-74E64FA8E341}" type="sibTrans" cxnId="{0D28929A-5003-48C6-84A6-7A373B63D6E2}">
      <dgm:prSet/>
      <dgm:spPr/>
      <dgm:t>
        <a:bodyPr/>
        <a:lstStyle/>
        <a:p>
          <a:endParaRPr lang="fr-FR"/>
        </a:p>
      </dgm:t>
    </dgm:pt>
    <dgm:pt modelId="{CDECD440-0E7A-4644-BA25-93A73A1D0209}">
      <dgm:prSet/>
      <dgm:spPr/>
      <dgm:t>
        <a:bodyPr/>
        <a:lstStyle/>
        <a:p>
          <a:r>
            <a:rPr lang="fr-FR" dirty="0" smtClean="0"/>
            <a:t>CCF</a:t>
          </a:r>
          <a:endParaRPr lang="fr-FR" dirty="0"/>
        </a:p>
      </dgm:t>
    </dgm:pt>
    <dgm:pt modelId="{521E937A-0F17-42C1-BA57-15E319CA54C9}" type="parTrans" cxnId="{3B963050-F668-4636-8840-FD01EC051592}">
      <dgm:prSet/>
      <dgm:spPr/>
      <dgm:t>
        <a:bodyPr/>
        <a:lstStyle/>
        <a:p>
          <a:endParaRPr lang="fr-FR"/>
        </a:p>
      </dgm:t>
    </dgm:pt>
    <dgm:pt modelId="{68984AD5-905A-40C0-9FFD-770A25BAE2A9}" type="sibTrans" cxnId="{3B963050-F668-4636-8840-FD01EC051592}">
      <dgm:prSet/>
      <dgm:spPr/>
      <dgm:t>
        <a:bodyPr/>
        <a:lstStyle/>
        <a:p>
          <a:endParaRPr lang="fr-FR"/>
        </a:p>
      </dgm:t>
    </dgm:pt>
    <dgm:pt modelId="{EDD9D0DA-6F33-4EF7-A72E-7F2F57D6B1AA}" type="pres">
      <dgm:prSet presAssocID="{7769DEC7-F8E8-49AE-AB99-939EB4AE3160}" presName="theList" presStyleCnt="0">
        <dgm:presLayoutVars>
          <dgm:dir/>
          <dgm:animLvl val="lvl"/>
          <dgm:resizeHandles val="exact"/>
        </dgm:presLayoutVars>
      </dgm:prSet>
      <dgm:spPr/>
      <dgm:t>
        <a:bodyPr/>
        <a:lstStyle/>
        <a:p>
          <a:endParaRPr lang="fr-FR"/>
        </a:p>
      </dgm:t>
    </dgm:pt>
    <dgm:pt modelId="{EFD79C86-DD06-4853-A6E2-7BEADDD11C48}" type="pres">
      <dgm:prSet presAssocID="{A264D2AF-60FE-4A96-8DEB-2A0E076AEC0A}" presName="compNode" presStyleCnt="0"/>
      <dgm:spPr/>
    </dgm:pt>
    <dgm:pt modelId="{5C0145E6-683B-42F0-92DB-385ED0684739}" type="pres">
      <dgm:prSet presAssocID="{A264D2AF-60FE-4A96-8DEB-2A0E076AEC0A}" presName="aNode" presStyleLbl="bgShp" presStyleIdx="0" presStyleCnt="4" custLinFactNeighborX="-38"/>
      <dgm:spPr/>
      <dgm:t>
        <a:bodyPr/>
        <a:lstStyle/>
        <a:p>
          <a:endParaRPr lang="fr-FR"/>
        </a:p>
      </dgm:t>
    </dgm:pt>
    <dgm:pt modelId="{19B4AD21-1191-417C-B5F5-E7C5118239DD}" type="pres">
      <dgm:prSet presAssocID="{A264D2AF-60FE-4A96-8DEB-2A0E076AEC0A}" presName="textNode" presStyleLbl="bgShp" presStyleIdx="0" presStyleCnt="4"/>
      <dgm:spPr/>
      <dgm:t>
        <a:bodyPr/>
        <a:lstStyle/>
        <a:p>
          <a:endParaRPr lang="fr-FR"/>
        </a:p>
      </dgm:t>
    </dgm:pt>
    <dgm:pt modelId="{C4027D6B-25D7-464C-88A7-64B7037A4184}" type="pres">
      <dgm:prSet presAssocID="{A264D2AF-60FE-4A96-8DEB-2A0E076AEC0A}" presName="compChildNode" presStyleCnt="0"/>
      <dgm:spPr/>
    </dgm:pt>
    <dgm:pt modelId="{4982B1BE-20E6-4C8F-BC7A-1EA91FA7F5DB}" type="pres">
      <dgm:prSet presAssocID="{A264D2AF-60FE-4A96-8DEB-2A0E076AEC0A}" presName="theInnerList" presStyleCnt="0"/>
      <dgm:spPr/>
    </dgm:pt>
    <dgm:pt modelId="{B1FEF8B8-A6FE-4E4A-8FE7-681F929BB20E}" type="pres">
      <dgm:prSet presAssocID="{9272E852-6CF4-427F-9C82-3720575D0CE2}" presName="childNode" presStyleLbl="node1" presStyleIdx="0" presStyleCnt="10" custScaleX="109638" custScaleY="150784" custLinFactNeighborX="2187" custLinFactNeighborY="84384">
        <dgm:presLayoutVars>
          <dgm:bulletEnabled val="1"/>
        </dgm:presLayoutVars>
      </dgm:prSet>
      <dgm:spPr/>
      <dgm:t>
        <a:bodyPr/>
        <a:lstStyle/>
        <a:p>
          <a:endParaRPr lang="fr-FR"/>
        </a:p>
      </dgm:t>
    </dgm:pt>
    <dgm:pt modelId="{82FC200F-06F7-4374-BAB7-9389C91D0057}" type="pres">
      <dgm:prSet presAssocID="{9272E852-6CF4-427F-9C82-3720575D0CE2}" presName="aSpace2" presStyleCnt="0"/>
      <dgm:spPr/>
    </dgm:pt>
    <dgm:pt modelId="{ABFEB4E8-AC90-4584-9C7E-B93EF9C8370B}" type="pres">
      <dgm:prSet presAssocID="{0FD8C94F-505C-46AD-BE51-D10C560BB677}" presName="childNode" presStyleLbl="node1" presStyleIdx="1" presStyleCnt="10" custScaleX="105502" custScaleY="171116" custLinFactY="3770" custLinFactNeighborX="0" custLinFactNeighborY="100000">
        <dgm:presLayoutVars>
          <dgm:bulletEnabled val="1"/>
        </dgm:presLayoutVars>
      </dgm:prSet>
      <dgm:spPr/>
      <dgm:t>
        <a:bodyPr/>
        <a:lstStyle/>
        <a:p>
          <a:endParaRPr lang="fr-FR"/>
        </a:p>
      </dgm:t>
    </dgm:pt>
    <dgm:pt modelId="{EA5F46EA-426D-4B3E-AC1E-D590BC0F005A}" type="pres">
      <dgm:prSet presAssocID="{0FD8C94F-505C-46AD-BE51-D10C560BB677}" presName="aSpace2" presStyleCnt="0"/>
      <dgm:spPr/>
    </dgm:pt>
    <dgm:pt modelId="{2C79BFE8-7BC3-4D25-B567-C158555603E6}" type="pres">
      <dgm:prSet presAssocID="{24591A31-64EC-430B-9F08-567ACC31D07D}" presName="childNode" presStyleLbl="node1" presStyleIdx="2" presStyleCnt="10" custScaleX="107401" custScaleY="135504" custLinFactY="3198" custLinFactNeighborX="-2751" custLinFactNeighborY="100000">
        <dgm:presLayoutVars>
          <dgm:bulletEnabled val="1"/>
        </dgm:presLayoutVars>
      </dgm:prSet>
      <dgm:spPr/>
      <dgm:t>
        <a:bodyPr/>
        <a:lstStyle/>
        <a:p>
          <a:endParaRPr lang="fr-FR"/>
        </a:p>
      </dgm:t>
    </dgm:pt>
    <dgm:pt modelId="{D3B7EAFE-E9CE-49F8-A1C2-59E5EDB7C672}" type="pres">
      <dgm:prSet presAssocID="{A264D2AF-60FE-4A96-8DEB-2A0E076AEC0A}" presName="aSpace" presStyleCnt="0"/>
      <dgm:spPr/>
    </dgm:pt>
    <dgm:pt modelId="{7EB99D44-7DFA-4CF3-96FD-CA7D901F317D}" type="pres">
      <dgm:prSet presAssocID="{12B426B3-1A02-4B2D-A126-5DD9DA005B40}" presName="compNode" presStyleCnt="0"/>
      <dgm:spPr/>
    </dgm:pt>
    <dgm:pt modelId="{385F8198-C4C4-4C2A-A040-8A5E0740C68B}" type="pres">
      <dgm:prSet presAssocID="{12B426B3-1A02-4B2D-A126-5DD9DA005B40}" presName="aNode" presStyleLbl="bgShp" presStyleIdx="1" presStyleCnt="4"/>
      <dgm:spPr/>
      <dgm:t>
        <a:bodyPr/>
        <a:lstStyle/>
        <a:p>
          <a:endParaRPr lang="fr-FR"/>
        </a:p>
      </dgm:t>
    </dgm:pt>
    <dgm:pt modelId="{AFBBACB1-E22E-4BCC-A359-989982E63BBB}" type="pres">
      <dgm:prSet presAssocID="{12B426B3-1A02-4B2D-A126-5DD9DA005B40}" presName="textNode" presStyleLbl="bgShp" presStyleIdx="1" presStyleCnt="4"/>
      <dgm:spPr/>
      <dgm:t>
        <a:bodyPr/>
        <a:lstStyle/>
        <a:p>
          <a:endParaRPr lang="fr-FR"/>
        </a:p>
      </dgm:t>
    </dgm:pt>
    <dgm:pt modelId="{B7934547-1559-46D0-AC9A-1618C3F94579}" type="pres">
      <dgm:prSet presAssocID="{12B426B3-1A02-4B2D-A126-5DD9DA005B40}" presName="compChildNode" presStyleCnt="0"/>
      <dgm:spPr/>
    </dgm:pt>
    <dgm:pt modelId="{BB8B7C7D-CA27-4BCF-B53B-FE2A4DA27BEE}" type="pres">
      <dgm:prSet presAssocID="{12B426B3-1A02-4B2D-A126-5DD9DA005B40}" presName="theInnerList" presStyleCnt="0"/>
      <dgm:spPr/>
    </dgm:pt>
    <dgm:pt modelId="{B0132D95-4B91-48DF-B901-2FACC6969506}" type="pres">
      <dgm:prSet presAssocID="{0F6E8CA0-18CC-4B90-97B8-4623C11B1D3D}" presName="childNode" presStyleLbl="node1" presStyleIdx="3" presStyleCnt="10">
        <dgm:presLayoutVars>
          <dgm:bulletEnabled val="1"/>
        </dgm:presLayoutVars>
      </dgm:prSet>
      <dgm:spPr/>
      <dgm:t>
        <a:bodyPr/>
        <a:lstStyle/>
        <a:p>
          <a:endParaRPr lang="fr-FR"/>
        </a:p>
      </dgm:t>
    </dgm:pt>
    <dgm:pt modelId="{3CE4FC2F-7D7F-45F2-8200-93296D59DF0F}" type="pres">
      <dgm:prSet presAssocID="{0F6E8CA0-18CC-4B90-97B8-4623C11B1D3D}" presName="aSpace2" presStyleCnt="0"/>
      <dgm:spPr/>
    </dgm:pt>
    <dgm:pt modelId="{790E4611-F2A0-487A-A6F7-49BBDF0EB489}" type="pres">
      <dgm:prSet presAssocID="{69CC1B2F-0007-40FA-AFFF-7E77BE3AF019}" presName="childNode" presStyleLbl="node1" presStyleIdx="4" presStyleCnt="10">
        <dgm:presLayoutVars>
          <dgm:bulletEnabled val="1"/>
        </dgm:presLayoutVars>
      </dgm:prSet>
      <dgm:spPr/>
      <dgm:t>
        <a:bodyPr/>
        <a:lstStyle/>
        <a:p>
          <a:endParaRPr lang="fr-FR"/>
        </a:p>
      </dgm:t>
    </dgm:pt>
    <dgm:pt modelId="{17423419-11E4-45CB-91FB-D0BE5838B0DF}" type="pres">
      <dgm:prSet presAssocID="{12B426B3-1A02-4B2D-A126-5DD9DA005B40}" presName="aSpace" presStyleCnt="0"/>
      <dgm:spPr/>
    </dgm:pt>
    <dgm:pt modelId="{47BEAE9B-7E24-4CB5-A904-B366A973FA47}" type="pres">
      <dgm:prSet presAssocID="{92500707-99A6-48D2-9007-5AB7A1DBB743}" presName="compNode" presStyleCnt="0"/>
      <dgm:spPr/>
    </dgm:pt>
    <dgm:pt modelId="{66F9CD0D-5B72-48BE-8A60-04B53F8603B6}" type="pres">
      <dgm:prSet presAssocID="{92500707-99A6-48D2-9007-5AB7A1DBB743}" presName="aNode" presStyleLbl="bgShp" presStyleIdx="2" presStyleCnt="4"/>
      <dgm:spPr/>
      <dgm:t>
        <a:bodyPr/>
        <a:lstStyle/>
        <a:p>
          <a:endParaRPr lang="fr-FR"/>
        </a:p>
      </dgm:t>
    </dgm:pt>
    <dgm:pt modelId="{5D7AAD19-3BD5-4232-9E65-51E0FE190DC2}" type="pres">
      <dgm:prSet presAssocID="{92500707-99A6-48D2-9007-5AB7A1DBB743}" presName="textNode" presStyleLbl="bgShp" presStyleIdx="2" presStyleCnt="4"/>
      <dgm:spPr/>
      <dgm:t>
        <a:bodyPr/>
        <a:lstStyle/>
        <a:p>
          <a:endParaRPr lang="fr-FR"/>
        </a:p>
      </dgm:t>
    </dgm:pt>
    <dgm:pt modelId="{DC003E8B-DFD5-439F-A368-F5603CCD38F3}" type="pres">
      <dgm:prSet presAssocID="{92500707-99A6-48D2-9007-5AB7A1DBB743}" presName="compChildNode" presStyleCnt="0"/>
      <dgm:spPr/>
    </dgm:pt>
    <dgm:pt modelId="{544AEE1B-57D3-42BB-8B3D-C869B936EB3C}" type="pres">
      <dgm:prSet presAssocID="{92500707-99A6-48D2-9007-5AB7A1DBB743}" presName="theInnerList" presStyleCnt="0"/>
      <dgm:spPr/>
    </dgm:pt>
    <dgm:pt modelId="{23F1B6FC-6055-45D3-9C90-0A72741FE97E}" type="pres">
      <dgm:prSet presAssocID="{A2FDBB19-EFC9-42C6-9A02-2D5EC65713E9}" presName="childNode" presStyleLbl="node1" presStyleIdx="5" presStyleCnt="10" custScaleX="107335" custScaleY="81492" custLinFactNeighborX="129" custLinFactNeighborY="51775">
        <dgm:presLayoutVars>
          <dgm:bulletEnabled val="1"/>
        </dgm:presLayoutVars>
      </dgm:prSet>
      <dgm:spPr/>
      <dgm:t>
        <a:bodyPr/>
        <a:lstStyle/>
        <a:p>
          <a:endParaRPr lang="fr-FR"/>
        </a:p>
      </dgm:t>
    </dgm:pt>
    <dgm:pt modelId="{A6F0BD21-FC65-4E21-AF7F-6AD010F0392D}" type="pres">
      <dgm:prSet presAssocID="{A2FDBB19-EFC9-42C6-9A02-2D5EC65713E9}" presName="aSpace2" presStyleCnt="0"/>
      <dgm:spPr/>
    </dgm:pt>
    <dgm:pt modelId="{DD4DBE2C-A246-4BAC-BDE6-A9DCBC951310}" type="pres">
      <dgm:prSet presAssocID="{BED39133-064C-42D5-A17A-46D5DA45BE8D}" presName="childNode" presStyleLbl="node1" presStyleIdx="6" presStyleCnt="10" custScaleX="109453" custScaleY="72303" custLinFactNeighborX="-116" custLinFactNeighborY="34887">
        <dgm:presLayoutVars>
          <dgm:bulletEnabled val="1"/>
        </dgm:presLayoutVars>
      </dgm:prSet>
      <dgm:spPr/>
      <dgm:t>
        <a:bodyPr/>
        <a:lstStyle/>
        <a:p>
          <a:endParaRPr lang="fr-FR"/>
        </a:p>
      </dgm:t>
    </dgm:pt>
    <dgm:pt modelId="{8DDE7906-E774-4920-B17E-F042208CBDA8}" type="pres">
      <dgm:prSet presAssocID="{BED39133-064C-42D5-A17A-46D5DA45BE8D}" presName="aSpace2" presStyleCnt="0"/>
      <dgm:spPr/>
    </dgm:pt>
    <dgm:pt modelId="{9C9C0629-6FAC-4DE3-83B0-9E250604EE27}" type="pres">
      <dgm:prSet presAssocID="{CDECD440-0E7A-4644-BA25-93A73A1D0209}" presName="childNode" presStyleLbl="node1" presStyleIdx="7" presStyleCnt="10">
        <dgm:presLayoutVars>
          <dgm:bulletEnabled val="1"/>
        </dgm:presLayoutVars>
      </dgm:prSet>
      <dgm:spPr/>
      <dgm:t>
        <a:bodyPr/>
        <a:lstStyle/>
        <a:p>
          <a:endParaRPr lang="fr-FR"/>
        </a:p>
      </dgm:t>
    </dgm:pt>
    <dgm:pt modelId="{F9807F44-8191-4234-887E-22732D8379FB}" type="pres">
      <dgm:prSet presAssocID="{92500707-99A6-48D2-9007-5AB7A1DBB743}" presName="aSpace" presStyleCnt="0"/>
      <dgm:spPr/>
    </dgm:pt>
    <dgm:pt modelId="{A8DF7CB6-CA53-4E51-9910-5966A060BF80}" type="pres">
      <dgm:prSet presAssocID="{34F5ABE9-8B8A-48AC-9FDE-C0A97D86F6F5}" presName="compNode" presStyleCnt="0"/>
      <dgm:spPr/>
    </dgm:pt>
    <dgm:pt modelId="{FF454466-C2FB-4ACA-B471-480E4089465A}" type="pres">
      <dgm:prSet presAssocID="{34F5ABE9-8B8A-48AC-9FDE-C0A97D86F6F5}" presName="aNode" presStyleLbl="bgShp" presStyleIdx="3" presStyleCnt="4"/>
      <dgm:spPr/>
      <dgm:t>
        <a:bodyPr/>
        <a:lstStyle/>
        <a:p>
          <a:endParaRPr lang="fr-FR"/>
        </a:p>
      </dgm:t>
    </dgm:pt>
    <dgm:pt modelId="{8CCB99C9-D7EE-46BF-BC0C-FE945845F6DA}" type="pres">
      <dgm:prSet presAssocID="{34F5ABE9-8B8A-48AC-9FDE-C0A97D86F6F5}" presName="textNode" presStyleLbl="bgShp" presStyleIdx="3" presStyleCnt="4"/>
      <dgm:spPr/>
      <dgm:t>
        <a:bodyPr/>
        <a:lstStyle/>
        <a:p>
          <a:endParaRPr lang="fr-FR"/>
        </a:p>
      </dgm:t>
    </dgm:pt>
    <dgm:pt modelId="{69351752-569D-42EF-B447-7474E2E26BB8}" type="pres">
      <dgm:prSet presAssocID="{34F5ABE9-8B8A-48AC-9FDE-C0A97D86F6F5}" presName="compChildNode" presStyleCnt="0"/>
      <dgm:spPr/>
    </dgm:pt>
    <dgm:pt modelId="{900BD199-2BDE-4663-9817-EFAE91A28624}" type="pres">
      <dgm:prSet presAssocID="{34F5ABE9-8B8A-48AC-9FDE-C0A97D86F6F5}" presName="theInnerList" presStyleCnt="0"/>
      <dgm:spPr/>
    </dgm:pt>
    <dgm:pt modelId="{653BA7E5-2C26-494D-8EF4-07D60750435F}" type="pres">
      <dgm:prSet presAssocID="{0FC3BCF8-4D50-4440-B55F-A2EDD58FF037}" presName="childNode" presStyleLbl="node1" presStyleIdx="8" presStyleCnt="10" custScaleX="115285" custScaleY="195292">
        <dgm:presLayoutVars>
          <dgm:bulletEnabled val="1"/>
        </dgm:presLayoutVars>
      </dgm:prSet>
      <dgm:spPr/>
      <dgm:t>
        <a:bodyPr/>
        <a:lstStyle/>
        <a:p>
          <a:endParaRPr lang="fr-FR"/>
        </a:p>
      </dgm:t>
    </dgm:pt>
    <dgm:pt modelId="{E9635A4D-B996-4C84-B80A-C7EA3DCDFD74}" type="pres">
      <dgm:prSet presAssocID="{0FC3BCF8-4D50-4440-B55F-A2EDD58FF037}" presName="aSpace2" presStyleCnt="0"/>
      <dgm:spPr/>
    </dgm:pt>
    <dgm:pt modelId="{94FFCCB2-7702-4E62-9F19-E84AB12FC33F}" type="pres">
      <dgm:prSet presAssocID="{5EEC315A-CA8F-484F-BE11-3F8BC12D050C}" presName="childNode" presStyleLbl="node1" presStyleIdx="9" presStyleCnt="10">
        <dgm:presLayoutVars>
          <dgm:bulletEnabled val="1"/>
        </dgm:presLayoutVars>
      </dgm:prSet>
      <dgm:spPr/>
      <dgm:t>
        <a:bodyPr/>
        <a:lstStyle/>
        <a:p>
          <a:endParaRPr lang="fr-FR"/>
        </a:p>
      </dgm:t>
    </dgm:pt>
  </dgm:ptLst>
  <dgm:cxnLst>
    <dgm:cxn modelId="{B2087632-34D7-4674-9717-2E3063A8861D}" srcId="{12B426B3-1A02-4B2D-A126-5DD9DA005B40}" destId="{0F6E8CA0-18CC-4B90-97B8-4623C11B1D3D}" srcOrd="0" destOrd="0" parTransId="{5ABE0B99-44EC-436A-BFCB-F59A372DC3A8}" sibTransId="{36902E1D-4A7C-48A5-9448-B9E695EAD4EF}"/>
    <dgm:cxn modelId="{84261099-5674-466C-B353-A307109C2CB9}" type="presOf" srcId="{92500707-99A6-48D2-9007-5AB7A1DBB743}" destId="{5D7AAD19-3BD5-4232-9E65-51E0FE190DC2}" srcOrd="1" destOrd="0" presId="urn:microsoft.com/office/officeart/2005/8/layout/lProcess2"/>
    <dgm:cxn modelId="{2A5E6271-2314-495B-899E-004A625365F4}" type="presOf" srcId="{A2FDBB19-EFC9-42C6-9A02-2D5EC65713E9}" destId="{23F1B6FC-6055-45D3-9C90-0A72741FE97E}" srcOrd="0" destOrd="0" presId="urn:microsoft.com/office/officeart/2005/8/layout/lProcess2"/>
    <dgm:cxn modelId="{7BCCE0E6-0E72-4019-914A-1AEA8834D968}" srcId="{A264D2AF-60FE-4A96-8DEB-2A0E076AEC0A}" destId="{24591A31-64EC-430B-9F08-567ACC31D07D}" srcOrd="2" destOrd="0" parTransId="{6DEE7FA0-DB99-488F-A078-BEB0FF0FAB9F}" sibTransId="{298FBAE8-E42F-46E1-A976-D298D9115A38}"/>
    <dgm:cxn modelId="{29566BE0-2B17-4FEA-A475-5171C8FAE6D5}" type="presOf" srcId="{69CC1B2F-0007-40FA-AFFF-7E77BE3AF019}" destId="{790E4611-F2A0-487A-A6F7-49BBDF0EB489}" srcOrd="0" destOrd="0" presId="urn:microsoft.com/office/officeart/2005/8/layout/lProcess2"/>
    <dgm:cxn modelId="{AD836C6E-BDFE-4AB8-8B07-B51045A1DC4E}" type="presOf" srcId="{12B426B3-1A02-4B2D-A126-5DD9DA005B40}" destId="{385F8198-C4C4-4C2A-A040-8A5E0740C68B}" srcOrd="0" destOrd="0" presId="urn:microsoft.com/office/officeart/2005/8/layout/lProcess2"/>
    <dgm:cxn modelId="{A19648F6-C75A-43CF-8E6D-D2642F34E270}" srcId="{7769DEC7-F8E8-49AE-AB99-939EB4AE3160}" destId="{92500707-99A6-48D2-9007-5AB7A1DBB743}" srcOrd="2" destOrd="0" parTransId="{0641A687-8A2D-4E6B-AEAD-AC02C1AA56E6}" sibTransId="{B91F1843-2F64-43A7-AA9F-DF10E9DDCF39}"/>
    <dgm:cxn modelId="{5218B6C0-59AA-4B97-9666-A648ADFDF316}" type="presOf" srcId="{0FD8C94F-505C-46AD-BE51-D10C560BB677}" destId="{ABFEB4E8-AC90-4584-9C7E-B93EF9C8370B}" srcOrd="0" destOrd="0" presId="urn:microsoft.com/office/officeart/2005/8/layout/lProcess2"/>
    <dgm:cxn modelId="{C7068B90-9956-42E4-8D7E-D2521BF6E743}" type="presOf" srcId="{34F5ABE9-8B8A-48AC-9FDE-C0A97D86F6F5}" destId="{8CCB99C9-D7EE-46BF-BC0C-FE945845F6DA}" srcOrd="1" destOrd="0" presId="urn:microsoft.com/office/officeart/2005/8/layout/lProcess2"/>
    <dgm:cxn modelId="{9237D406-9F00-4B93-A80F-66DE002A3972}" type="presOf" srcId="{A264D2AF-60FE-4A96-8DEB-2A0E076AEC0A}" destId="{5C0145E6-683B-42F0-92DB-385ED0684739}" srcOrd="0" destOrd="0" presId="urn:microsoft.com/office/officeart/2005/8/layout/lProcess2"/>
    <dgm:cxn modelId="{0D28929A-5003-48C6-84A6-7A373B63D6E2}" srcId="{92500707-99A6-48D2-9007-5AB7A1DBB743}" destId="{BED39133-064C-42D5-A17A-46D5DA45BE8D}" srcOrd="1" destOrd="0" parTransId="{6838672C-048B-47DE-917B-ED868741639C}" sibTransId="{D1D07475-3DDE-4456-9514-74E64FA8E341}"/>
    <dgm:cxn modelId="{3B963050-F668-4636-8840-FD01EC051592}" srcId="{92500707-99A6-48D2-9007-5AB7A1DBB743}" destId="{CDECD440-0E7A-4644-BA25-93A73A1D0209}" srcOrd="2" destOrd="0" parTransId="{521E937A-0F17-42C1-BA57-15E319CA54C9}" sibTransId="{68984AD5-905A-40C0-9FFD-770A25BAE2A9}"/>
    <dgm:cxn modelId="{3C5D21B3-A200-454A-A026-B9E42AE92993}" type="presOf" srcId="{7769DEC7-F8E8-49AE-AB99-939EB4AE3160}" destId="{EDD9D0DA-6F33-4EF7-A72E-7F2F57D6B1AA}" srcOrd="0" destOrd="0" presId="urn:microsoft.com/office/officeart/2005/8/layout/lProcess2"/>
    <dgm:cxn modelId="{9AF36B88-6F69-4E07-95B9-92C8411C50DF}" type="presOf" srcId="{0FC3BCF8-4D50-4440-B55F-A2EDD58FF037}" destId="{653BA7E5-2C26-494D-8EF4-07D60750435F}" srcOrd="0" destOrd="0" presId="urn:microsoft.com/office/officeart/2005/8/layout/lProcess2"/>
    <dgm:cxn modelId="{8E1BC8B6-E954-40DC-B73C-D0F0798405BC}" type="presOf" srcId="{24591A31-64EC-430B-9F08-567ACC31D07D}" destId="{2C79BFE8-7BC3-4D25-B567-C158555603E6}" srcOrd="0" destOrd="0" presId="urn:microsoft.com/office/officeart/2005/8/layout/lProcess2"/>
    <dgm:cxn modelId="{12B14432-A6B0-479B-8DAC-1032D38AACAB}" type="presOf" srcId="{5EEC315A-CA8F-484F-BE11-3F8BC12D050C}" destId="{94FFCCB2-7702-4E62-9F19-E84AB12FC33F}" srcOrd="0" destOrd="0" presId="urn:microsoft.com/office/officeart/2005/8/layout/lProcess2"/>
    <dgm:cxn modelId="{F366BDAE-216B-4F70-BB90-8B5097DE93F7}" type="presOf" srcId="{BED39133-064C-42D5-A17A-46D5DA45BE8D}" destId="{DD4DBE2C-A246-4BAC-BDE6-A9DCBC951310}" srcOrd="0" destOrd="0" presId="urn:microsoft.com/office/officeart/2005/8/layout/lProcess2"/>
    <dgm:cxn modelId="{E3EC975D-B7C0-402F-AC39-636D4B46848A}" type="presOf" srcId="{A264D2AF-60FE-4A96-8DEB-2A0E076AEC0A}" destId="{19B4AD21-1191-417C-B5F5-E7C5118239DD}" srcOrd="1" destOrd="0" presId="urn:microsoft.com/office/officeart/2005/8/layout/lProcess2"/>
    <dgm:cxn modelId="{12E42734-E7B8-40AA-80A3-5DA4ECCAFEED}" srcId="{12B426B3-1A02-4B2D-A126-5DD9DA005B40}" destId="{69CC1B2F-0007-40FA-AFFF-7E77BE3AF019}" srcOrd="1" destOrd="0" parTransId="{415CA05C-0A77-4BA2-9CE2-EE0413FFEFF2}" sibTransId="{FCEA9B6B-258F-4DCF-83BA-E872F219D4A3}"/>
    <dgm:cxn modelId="{41C316E3-0BD4-45EF-B121-0DE0DC2DB790}" srcId="{7769DEC7-F8E8-49AE-AB99-939EB4AE3160}" destId="{34F5ABE9-8B8A-48AC-9FDE-C0A97D86F6F5}" srcOrd="3" destOrd="0" parTransId="{94C7A5B0-FE97-43A7-A64E-E42A8DA4FD84}" sibTransId="{CE0728DD-9037-4F3E-AB3F-33C650BAD210}"/>
    <dgm:cxn modelId="{496B2B1E-885B-46F9-9AD7-7F15FCFCD0DA}" type="presOf" srcId="{34F5ABE9-8B8A-48AC-9FDE-C0A97D86F6F5}" destId="{FF454466-C2FB-4ACA-B471-480E4089465A}" srcOrd="0" destOrd="0" presId="urn:microsoft.com/office/officeart/2005/8/layout/lProcess2"/>
    <dgm:cxn modelId="{FB4476F6-B262-4193-ACEF-4CB0C5AC6D41}" srcId="{34F5ABE9-8B8A-48AC-9FDE-C0A97D86F6F5}" destId="{0FC3BCF8-4D50-4440-B55F-A2EDD58FF037}" srcOrd="0" destOrd="0" parTransId="{C3B2C660-DD43-42AD-9557-553A5B5ADE85}" sibTransId="{5FB9F700-9212-43E2-94B4-DAC0A12B6B95}"/>
    <dgm:cxn modelId="{76F7EDEC-ABE2-4AD0-A239-8E1EF8885E60}" srcId="{92500707-99A6-48D2-9007-5AB7A1DBB743}" destId="{A2FDBB19-EFC9-42C6-9A02-2D5EC65713E9}" srcOrd="0" destOrd="0" parTransId="{8CD49AD3-061A-41C8-AE48-753A36A6F47B}" sibTransId="{E2BB6FAF-A8D3-4560-A316-4EADB5E2A407}"/>
    <dgm:cxn modelId="{35DD6DF3-5E13-4CBF-87AF-8D5E9695E3CA}" type="presOf" srcId="{12B426B3-1A02-4B2D-A126-5DD9DA005B40}" destId="{AFBBACB1-E22E-4BCC-A359-989982E63BBB}" srcOrd="1" destOrd="0" presId="urn:microsoft.com/office/officeart/2005/8/layout/lProcess2"/>
    <dgm:cxn modelId="{11F64C20-D6B5-445E-A6EB-A85790AB5C47}" srcId="{7769DEC7-F8E8-49AE-AB99-939EB4AE3160}" destId="{12B426B3-1A02-4B2D-A126-5DD9DA005B40}" srcOrd="1" destOrd="0" parTransId="{DAFDD86D-C04C-4868-85B9-B8AE4CD8771A}" sibTransId="{427FB47E-45A6-442F-B8B2-CE64D588C2A4}"/>
    <dgm:cxn modelId="{5004835F-CFCE-4083-8671-6BC07D97E569}" srcId="{A264D2AF-60FE-4A96-8DEB-2A0E076AEC0A}" destId="{0FD8C94F-505C-46AD-BE51-D10C560BB677}" srcOrd="1" destOrd="0" parTransId="{128A61D6-5324-44BE-88DE-3F67B7B93D25}" sibTransId="{7A54DC64-950D-42F0-BB7A-260D0010B068}"/>
    <dgm:cxn modelId="{7D319FE0-0059-4162-B6DA-84CAFDA07839}" srcId="{A264D2AF-60FE-4A96-8DEB-2A0E076AEC0A}" destId="{9272E852-6CF4-427F-9C82-3720575D0CE2}" srcOrd="0" destOrd="0" parTransId="{762B4513-437E-4E9F-AC73-0FA9E616E994}" sibTransId="{13038D8D-7D5D-497F-8F47-786DE7CFBAF4}"/>
    <dgm:cxn modelId="{8113B793-3F04-47CC-9C96-0590F16C5631}" srcId="{34F5ABE9-8B8A-48AC-9FDE-C0A97D86F6F5}" destId="{5EEC315A-CA8F-484F-BE11-3F8BC12D050C}" srcOrd="1" destOrd="0" parTransId="{515BECB5-689C-4193-B114-1A4DD843492B}" sibTransId="{E64ACEBD-BF18-4046-A2CC-16223FD630B4}"/>
    <dgm:cxn modelId="{A297A140-7667-4D70-8B8B-29284AE20AF9}" type="presOf" srcId="{0F6E8CA0-18CC-4B90-97B8-4623C11B1D3D}" destId="{B0132D95-4B91-48DF-B901-2FACC6969506}" srcOrd="0" destOrd="0" presId="urn:microsoft.com/office/officeart/2005/8/layout/lProcess2"/>
    <dgm:cxn modelId="{6F0FFAE0-E7B2-4624-82AE-AD3E3EBDB241}" type="presOf" srcId="{CDECD440-0E7A-4644-BA25-93A73A1D0209}" destId="{9C9C0629-6FAC-4DE3-83B0-9E250604EE27}" srcOrd="0" destOrd="0" presId="urn:microsoft.com/office/officeart/2005/8/layout/lProcess2"/>
    <dgm:cxn modelId="{EC753028-6BE3-4031-9496-F1CB22FFE3FF}" type="presOf" srcId="{9272E852-6CF4-427F-9C82-3720575D0CE2}" destId="{B1FEF8B8-A6FE-4E4A-8FE7-681F929BB20E}" srcOrd="0" destOrd="0" presId="urn:microsoft.com/office/officeart/2005/8/layout/lProcess2"/>
    <dgm:cxn modelId="{F85DCE6C-4CAD-44A4-A62C-97DD8886F5D3}" type="presOf" srcId="{92500707-99A6-48D2-9007-5AB7A1DBB743}" destId="{66F9CD0D-5B72-48BE-8A60-04B53F8603B6}" srcOrd="0" destOrd="0" presId="urn:microsoft.com/office/officeart/2005/8/layout/lProcess2"/>
    <dgm:cxn modelId="{6BDD0591-F3EA-49BA-AB63-9E27679FBBF0}" srcId="{7769DEC7-F8E8-49AE-AB99-939EB4AE3160}" destId="{A264D2AF-60FE-4A96-8DEB-2A0E076AEC0A}" srcOrd="0" destOrd="0" parTransId="{437BAE85-17E8-43EC-B33F-38A60526E5B9}" sibTransId="{731890ED-503F-4397-804A-2C3C934DD864}"/>
    <dgm:cxn modelId="{2B270C14-7372-49FE-8F11-5409CD867665}" type="presParOf" srcId="{EDD9D0DA-6F33-4EF7-A72E-7F2F57D6B1AA}" destId="{EFD79C86-DD06-4853-A6E2-7BEADDD11C48}" srcOrd="0" destOrd="0" presId="urn:microsoft.com/office/officeart/2005/8/layout/lProcess2"/>
    <dgm:cxn modelId="{558316C4-1F15-4415-8D45-E6B4F4CAC6C1}" type="presParOf" srcId="{EFD79C86-DD06-4853-A6E2-7BEADDD11C48}" destId="{5C0145E6-683B-42F0-92DB-385ED0684739}" srcOrd="0" destOrd="0" presId="urn:microsoft.com/office/officeart/2005/8/layout/lProcess2"/>
    <dgm:cxn modelId="{BFCE67BA-BC88-41CE-BE9E-EBA37A65EA4E}" type="presParOf" srcId="{EFD79C86-DD06-4853-A6E2-7BEADDD11C48}" destId="{19B4AD21-1191-417C-B5F5-E7C5118239DD}" srcOrd="1" destOrd="0" presId="urn:microsoft.com/office/officeart/2005/8/layout/lProcess2"/>
    <dgm:cxn modelId="{1FD66B5A-BA49-4532-9BAD-484E4719ACAE}" type="presParOf" srcId="{EFD79C86-DD06-4853-A6E2-7BEADDD11C48}" destId="{C4027D6B-25D7-464C-88A7-64B7037A4184}" srcOrd="2" destOrd="0" presId="urn:microsoft.com/office/officeart/2005/8/layout/lProcess2"/>
    <dgm:cxn modelId="{CDC90247-01B5-4310-B426-7BBC2341D5B3}" type="presParOf" srcId="{C4027D6B-25D7-464C-88A7-64B7037A4184}" destId="{4982B1BE-20E6-4C8F-BC7A-1EA91FA7F5DB}" srcOrd="0" destOrd="0" presId="urn:microsoft.com/office/officeart/2005/8/layout/lProcess2"/>
    <dgm:cxn modelId="{6E399D26-A253-4D5E-874E-803A4C128A9E}" type="presParOf" srcId="{4982B1BE-20E6-4C8F-BC7A-1EA91FA7F5DB}" destId="{B1FEF8B8-A6FE-4E4A-8FE7-681F929BB20E}" srcOrd="0" destOrd="0" presId="urn:microsoft.com/office/officeart/2005/8/layout/lProcess2"/>
    <dgm:cxn modelId="{C020BBF7-9446-4CAD-83D3-E3A8D293B611}" type="presParOf" srcId="{4982B1BE-20E6-4C8F-BC7A-1EA91FA7F5DB}" destId="{82FC200F-06F7-4374-BAB7-9389C91D0057}" srcOrd="1" destOrd="0" presId="urn:microsoft.com/office/officeart/2005/8/layout/lProcess2"/>
    <dgm:cxn modelId="{D3D8DCDC-0D0B-40B8-BCA0-87355B0DCFE5}" type="presParOf" srcId="{4982B1BE-20E6-4C8F-BC7A-1EA91FA7F5DB}" destId="{ABFEB4E8-AC90-4584-9C7E-B93EF9C8370B}" srcOrd="2" destOrd="0" presId="urn:microsoft.com/office/officeart/2005/8/layout/lProcess2"/>
    <dgm:cxn modelId="{3446B4DF-3571-439F-94A8-2EB5A27743B3}" type="presParOf" srcId="{4982B1BE-20E6-4C8F-BC7A-1EA91FA7F5DB}" destId="{EA5F46EA-426D-4B3E-AC1E-D590BC0F005A}" srcOrd="3" destOrd="0" presId="urn:microsoft.com/office/officeart/2005/8/layout/lProcess2"/>
    <dgm:cxn modelId="{877CEC01-D41F-478B-97B3-C08DDEFAA539}" type="presParOf" srcId="{4982B1BE-20E6-4C8F-BC7A-1EA91FA7F5DB}" destId="{2C79BFE8-7BC3-4D25-B567-C158555603E6}" srcOrd="4" destOrd="0" presId="urn:microsoft.com/office/officeart/2005/8/layout/lProcess2"/>
    <dgm:cxn modelId="{554D5EEC-D951-4A1E-9C81-3E530420CF6A}" type="presParOf" srcId="{EDD9D0DA-6F33-4EF7-A72E-7F2F57D6B1AA}" destId="{D3B7EAFE-E9CE-49F8-A1C2-59E5EDB7C672}" srcOrd="1" destOrd="0" presId="urn:microsoft.com/office/officeart/2005/8/layout/lProcess2"/>
    <dgm:cxn modelId="{6F776B0F-A83C-4B88-8A87-5A90A629E111}" type="presParOf" srcId="{EDD9D0DA-6F33-4EF7-A72E-7F2F57D6B1AA}" destId="{7EB99D44-7DFA-4CF3-96FD-CA7D901F317D}" srcOrd="2" destOrd="0" presId="urn:microsoft.com/office/officeart/2005/8/layout/lProcess2"/>
    <dgm:cxn modelId="{A14059B7-230E-4C3A-A3AC-443CF871A8F7}" type="presParOf" srcId="{7EB99D44-7DFA-4CF3-96FD-CA7D901F317D}" destId="{385F8198-C4C4-4C2A-A040-8A5E0740C68B}" srcOrd="0" destOrd="0" presId="urn:microsoft.com/office/officeart/2005/8/layout/lProcess2"/>
    <dgm:cxn modelId="{49119C9F-1C8E-44A8-8389-C897405852E7}" type="presParOf" srcId="{7EB99D44-7DFA-4CF3-96FD-CA7D901F317D}" destId="{AFBBACB1-E22E-4BCC-A359-989982E63BBB}" srcOrd="1" destOrd="0" presId="urn:microsoft.com/office/officeart/2005/8/layout/lProcess2"/>
    <dgm:cxn modelId="{981D1455-E1C6-4967-8B56-CBDE7845C38D}" type="presParOf" srcId="{7EB99D44-7DFA-4CF3-96FD-CA7D901F317D}" destId="{B7934547-1559-46D0-AC9A-1618C3F94579}" srcOrd="2" destOrd="0" presId="urn:microsoft.com/office/officeart/2005/8/layout/lProcess2"/>
    <dgm:cxn modelId="{A48334A9-15CF-4D22-B297-097353265AAD}" type="presParOf" srcId="{B7934547-1559-46D0-AC9A-1618C3F94579}" destId="{BB8B7C7D-CA27-4BCF-B53B-FE2A4DA27BEE}" srcOrd="0" destOrd="0" presId="urn:microsoft.com/office/officeart/2005/8/layout/lProcess2"/>
    <dgm:cxn modelId="{0C96DB10-D22D-455E-BE5D-244F49519BC4}" type="presParOf" srcId="{BB8B7C7D-CA27-4BCF-B53B-FE2A4DA27BEE}" destId="{B0132D95-4B91-48DF-B901-2FACC6969506}" srcOrd="0" destOrd="0" presId="urn:microsoft.com/office/officeart/2005/8/layout/lProcess2"/>
    <dgm:cxn modelId="{F6ABBBC9-62C1-4B77-B469-0586236D45D4}" type="presParOf" srcId="{BB8B7C7D-CA27-4BCF-B53B-FE2A4DA27BEE}" destId="{3CE4FC2F-7D7F-45F2-8200-93296D59DF0F}" srcOrd="1" destOrd="0" presId="urn:microsoft.com/office/officeart/2005/8/layout/lProcess2"/>
    <dgm:cxn modelId="{8DC1E6CD-F6B1-4BE9-BA9F-9E8D6E0038C8}" type="presParOf" srcId="{BB8B7C7D-CA27-4BCF-B53B-FE2A4DA27BEE}" destId="{790E4611-F2A0-487A-A6F7-49BBDF0EB489}" srcOrd="2" destOrd="0" presId="urn:microsoft.com/office/officeart/2005/8/layout/lProcess2"/>
    <dgm:cxn modelId="{A79E2F59-427A-4F63-9679-562A52E222ED}" type="presParOf" srcId="{EDD9D0DA-6F33-4EF7-A72E-7F2F57D6B1AA}" destId="{17423419-11E4-45CB-91FB-D0BE5838B0DF}" srcOrd="3" destOrd="0" presId="urn:microsoft.com/office/officeart/2005/8/layout/lProcess2"/>
    <dgm:cxn modelId="{64712D61-6BD2-45E6-99D8-BCDCB92A21F4}" type="presParOf" srcId="{EDD9D0DA-6F33-4EF7-A72E-7F2F57D6B1AA}" destId="{47BEAE9B-7E24-4CB5-A904-B366A973FA47}" srcOrd="4" destOrd="0" presId="urn:microsoft.com/office/officeart/2005/8/layout/lProcess2"/>
    <dgm:cxn modelId="{1EAD46ED-6B0C-474F-BCF3-C2C3FB2DC2DA}" type="presParOf" srcId="{47BEAE9B-7E24-4CB5-A904-B366A973FA47}" destId="{66F9CD0D-5B72-48BE-8A60-04B53F8603B6}" srcOrd="0" destOrd="0" presId="urn:microsoft.com/office/officeart/2005/8/layout/lProcess2"/>
    <dgm:cxn modelId="{EF990F9E-7C17-4BC4-8A51-3D19454D746C}" type="presParOf" srcId="{47BEAE9B-7E24-4CB5-A904-B366A973FA47}" destId="{5D7AAD19-3BD5-4232-9E65-51E0FE190DC2}" srcOrd="1" destOrd="0" presId="urn:microsoft.com/office/officeart/2005/8/layout/lProcess2"/>
    <dgm:cxn modelId="{CF0310C6-0CC1-487E-8DBA-8D8BDFC241A0}" type="presParOf" srcId="{47BEAE9B-7E24-4CB5-A904-B366A973FA47}" destId="{DC003E8B-DFD5-439F-A368-F5603CCD38F3}" srcOrd="2" destOrd="0" presId="urn:microsoft.com/office/officeart/2005/8/layout/lProcess2"/>
    <dgm:cxn modelId="{E9C00D8D-62B0-4763-ADF8-EAE561479779}" type="presParOf" srcId="{DC003E8B-DFD5-439F-A368-F5603CCD38F3}" destId="{544AEE1B-57D3-42BB-8B3D-C869B936EB3C}" srcOrd="0" destOrd="0" presId="urn:microsoft.com/office/officeart/2005/8/layout/lProcess2"/>
    <dgm:cxn modelId="{6A374DE2-8FA5-4A54-AD6F-5EB289C7BBBF}" type="presParOf" srcId="{544AEE1B-57D3-42BB-8B3D-C869B936EB3C}" destId="{23F1B6FC-6055-45D3-9C90-0A72741FE97E}" srcOrd="0" destOrd="0" presId="urn:microsoft.com/office/officeart/2005/8/layout/lProcess2"/>
    <dgm:cxn modelId="{224B81CC-8868-4062-BFA1-0A4D9B29CCD5}" type="presParOf" srcId="{544AEE1B-57D3-42BB-8B3D-C869B936EB3C}" destId="{A6F0BD21-FC65-4E21-AF7F-6AD010F0392D}" srcOrd="1" destOrd="0" presId="urn:microsoft.com/office/officeart/2005/8/layout/lProcess2"/>
    <dgm:cxn modelId="{F6DF8086-093D-4FE6-8B7F-F1C174AA811A}" type="presParOf" srcId="{544AEE1B-57D3-42BB-8B3D-C869B936EB3C}" destId="{DD4DBE2C-A246-4BAC-BDE6-A9DCBC951310}" srcOrd="2" destOrd="0" presId="urn:microsoft.com/office/officeart/2005/8/layout/lProcess2"/>
    <dgm:cxn modelId="{8E135856-C512-4C23-A4E3-9F8ECA048968}" type="presParOf" srcId="{544AEE1B-57D3-42BB-8B3D-C869B936EB3C}" destId="{8DDE7906-E774-4920-B17E-F042208CBDA8}" srcOrd="3" destOrd="0" presId="urn:microsoft.com/office/officeart/2005/8/layout/lProcess2"/>
    <dgm:cxn modelId="{6AFE1CDE-6004-4887-831D-748632B97F03}" type="presParOf" srcId="{544AEE1B-57D3-42BB-8B3D-C869B936EB3C}" destId="{9C9C0629-6FAC-4DE3-83B0-9E250604EE27}" srcOrd="4" destOrd="0" presId="urn:microsoft.com/office/officeart/2005/8/layout/lProcess2"/>
    <dgm:cxn modelId="{C856E3F7-5190-412B-A9A6-CE570B19C945}" type="presParOf" srcId="{EDD9D0DA-6F33-4EF7-A72E-7F2F57D6B1AA}" destId="{F9807F44-8191-4234-887E-22732D8379FB}" srcOrd="5" destOrd="0" presId="urn:microsoft.com/office/officeart/2005/8/layout/lProcess2"/>
    <dgm:cxn modelId="{3FEAA762-8BC7-4DA9-98D5-9E2D30FD6EDA}" type="presParOf" srcId="{EDD9D0DA-6F33-4EF7-A72E-7F2F57D6B1AA}" destId="{A8DF7CB6-CA53-4E51-9910-5966A060BF80}" srcOrd="6" destOrd="0" presId="urn:microsoft.com/office/officeart/2005/8/layout/lProcess2"/>
    <dgm:cxn modelId="{2F853970-30F7-49B6-9344-409BA37B06FA}" type="presParOf" srcId="{A8DF7CB6-CA53-4E51-9910-5966A060BF80}" destId="{FF454466-C2FB-4ACA-B471-480E4089465A}" srcOrd="0" destOrd="0" presId="urn:microsoft.com/office/officeart/2005/8/layout/lProcess2"/>
    <dgm:cxn modelId="{90ADF474-E257-4FFB-BB87-627FCF23B149}" type="presParOf" srcId="{A8DF7CB6-CA53-4E51-9910-5966A060BF80}" destId="{8CCB99C9-D7EE-46BF-BC0C-FE945845F6DA}" srcOrd="1" destOrd="0" presId="urn:microsoft.com/office/officeart/2005/8/layout/lProcess2"/>
    <dgm:cxn modelId="{A7C4192C-014D-4946-9E8F-E9C5FDABCDD8}" type="presParOf" srcId="{A8DF7CB6-CA53-4E51-9910-5966A060BF80}" destId="{69351752-569D-42EF-B447-7474E2E26BB8}" srcOrd="2" destOrd="0" presId="urn:microsoft.com/office/officeart/2005/8/layout/lProcess2"/>
    <dgm:cxn modelId="{4BFC6155-A234-4224-B852-04036B1CFF8D}" type="presParOf" srcId="{69351752-569D-42EF-B447-7474E2E26BB8}" destId="{900BD199-2BDE-4663-9817-EFAE91A28624}" srcOrd="0" destOrd="0" presId="urn:microsoft.com/office/officeart/2005/8/layout/lProcess2"/>
    <dgm:cxn modelId="{4BD985A4-3F70-490F-8D3F-34D674812275}" type="presParOf" srcId="{900BD199-2BDE-4663-9817-EFAE91A28624}" destId="{653BA7E5-2C26-494D-8EF4-07D60750435F}" srcOrd="0" destOrd="0" presId="urn:microsoft.com/office/officeart/2005/8/layout/lProcess2"/>
    <dgm:cxn modelId="{D22CEE85-C6DB-4BCE-B06E-C4E86ECBAAA0}" type="presParOf" srcId="{900BD199-2BDE-4663-9817-EFAE91A28624}" destId="{E9635A4D-B996-4C84-B80A-C7EA3DCDFD74}" srcOrd="1" destOrd="0" presId="urn:microsoft.com/office/officeart/2005/8/layout/lProcess2"/>
    <dgm:cxn modelId="{271A195B-074F-426B-BF51-83A8B704FA1F}" type="presParOf" srcId="{900BD199-2BDE-4663-9817-EFAE91A28624}" destId="{94FFCCB2-7702-4E62-9F19-E84AB12FC33F}"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0C3AF-DAF3-4CB3-8B3C-B54CA84494D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fr-FR"/>
        </a:p>
      </dgm:t>
    </dgm:pt>
    <dgm:pt modelId="{08440EAF-A61B-4F5C-8222-28B37EA1E108}">
      <dgm:prSet phldrT="[Text]"/>
      <dgm:spPr/>
      <dgm:t>
        <a:bodyPr/>
        <a:lstStyle/>
        <a:p>
          <a:r>
            <a:rPr lang="fr-FR" dirty="0" smtClean="0"/>
            <a:t>Contraception et IVG </a:t>
          </a:r>
          <a:endParaRPr lang="fr-FR" dirty="0"/>
        </a:p>
      </dgm:t>
    </dgm:pt>
    <dgm:pt modelId="{C65ADF2E-1BEB-4438-83FF-31DA8139D3C0}" type="parTrans" cxnId="{C9F1B990-40C9-4A89-8A55-BAB6B0943B9D}">
      <dgm:prSet/>
      <dgm:spPr/>
      <dgm:t>
        <a:bodyPr/>
        <a:lstStyle/>
        <a:p>
          <a:endParaRPr lang="fr-FR"/>
        </a:p>
      </dgm:t>
    </dgm:pt>
    <dgm:pt modelId="{05A883C8-D0C4-430F-A6E4-7D61EE90C41F}" type="sibTrans" cxnId="{C9F1B990-40C9-4A89-8A55-BAB6B0943B9D}">
      <dgm:prSet/>
      <dgm:spPr/>
      <dgm:t>
        <a:bodyPr/>
        <a:lstStyle/>
        <a:p>
          <a:endParaRPr lang="fr-FR"/>
        </a:p>
      </dgm:t>
    </dgm:pt>
    <dgm:pt modelId="{19AF55DF-EB3B-4656-B310-F29E194A1E51}">
      <dgm:prSet phldrT="[Text]"/>
      <dgm:spPr/>
      <dgm:t>
        <a:bodyPr/>
        <a:lstStyle/>
        <a:p>
          <a:r>
            <a:rPr lang="fr-FR" dirty="0" smtClean="0"/>
            <a:t>Dépistage, Prévention </a:t>
          </a:r>
        </a:p>
        <a:p>
          <a:r>
            <a:rPr lang="fr-FR" baseline="0" dirty="0" smtClean="0"/>
            <a:t> IST </a:t>
          </a:r>
          <a:endParaRPr lang="fr-FR" dirty="0"/>
        </a:p>
      </dgm:t>
    </dgm:pt>
    <dgm:pt modelId="{266D4F86-0C19-4257-80B6-95833689789B}" type="parTrans" cxnId="{65C4C625-5908-4F3D-BA28-FCB25247F5F3}">
      <dgm:prSet/>
      <dgm:spPr/>
      <dgm:t>
        <a:bodyPr/>
        <a:lstStyle/>
        <a:p>
          <a:endParaRPr lang="fr-FR"/>
        </a:p>
      </dgm:t>
    </dgm:pt>
    <dgm:pt modelId="{AF375257-A02F-4ED6-8CE7-4EAA16A7DC3A}" type="sibTrans" cxnId="{65C4C625-5908-4F3D-BA28-FCB25247F5F3}">
      <dgm:prSet/>
      <dgm:spPr/>
      <dgm:t>
        <a:bodyPr/>
        <a:lstStyle/>
        <a:p>
          <a:endParaRPr lang="fr-FR"/>
        </a:p>
      </dgm:t>
    </dgm:pt>
    <dgm:pt modelId="{5177A083-CE93-44A8-9417-549E89FA90C8}">
      <dgm:prSet phldrT="[Text]"/>
      <dgm:spPr/>
      <dgm:t>
        <a:bodyPr/>
        <a:lstStyle/>
        <a:p>
          <a:r>
            <a:rPr lang="fr-FR" dirty="0" smtClean="0"/>
            <a:t>Protection personne</a:t>
          </a:r>
          <a:endParaRPr lang="fr-FR" dirty="0"/>
        </a:p>
      </dgm:t>
    </dgm:pt>
    <dgm:pt modelId="{146CCAB4-8289-455C-89B6-F5DF7D025546}" type="parTrans" cxnId="{C4C701F6-2938-44E0-8A56-AD5268776A79}">
      <dgm:prSet/>
      <dgm:spPr/>
      <dgm:t>
        <a:bodyPr/>
        <a:lstStyle/>
        <a:p>
          <a:endParaRPr lang="fr-FR"/>
        </a:p>
      </dgm:t>
    </dgm:pt>
    <dgm:pt modelId="{9DB6FCA8-586B-44A9-951A-2A8A9071511D}" type="sibTrans" cxnId="{C4C701F6-2938-44E0-8A56-AD5268776A79}">
      <dgm:prSet/>
      <dgm:spPr/>
      <dgm:t>
        <a:bodyPr/>
        <a:lstStyle/>
        <a:p>
          <a:endParaRPr lang="fr-FR"/>
        </a:p>
      </dgm:t>
    </dgm:pt>
    <dgm:pt modelId="{06947108-8350-4F4F-A4A3-EC81DB827383}">
      <dgm:prSet phldrT="[Text]"/>
      <dgm:spPr/>
      <dgm:t>
        <a:bodyPr/>
        <a:lstStyle/>
        <a:p>
          <a:r>
            <a:rPr lang="fr-FR" dirty="0" smtClean="0"/>
            <a:t>Vie sexuelle relationnelle / CCG  </a:t>
          </a:r>
          <a:endParaRPr lang="fr-FR" dirty="0"/>
        </a:p>
      </dgm:t>
    </dgm:pt>
    <dgm:pt modelId="{A7A3C81F-3CD1-43C6-BECF-12F0CC406886}" type="parTrans" cxnId="{2A781994-365F-4944-A3EE-5D2425B5127F}">
      <dgm:prSet/>
      <dgm:spPr/>
      <dgm:t>
        <a:bodyPr/>
        <a:lstStyle/>
        <a:p>
          <a:endParaRPr lang="fr-FR"/>
        </a:p>
      </dgm:t>
    </dgm:pt>
    <dgm:pt modelId="{3F3C4B86-5D85-4930-9BD3-AA693654B631}" type="sibTrans" cxnId="{2A781994-365F-4944-A3EE-5D2425B5127F}">
      <dgm:prSet/>
      <dgm:spPr/>
      <dgm:t>
        <a:bodyPr/>
        <a:lstStyle/>
        <a:p>
          <a:endParaRPr lang="fr-FR"/>
        </a:p>
      </dgm:t>
    </dgm:pt>
    <dgm:pt modelId="{0A19E8A1-3AF3-4463-A2DB-636B68CDA281}" type="pres">
      <dgm:prSet presAssocID="{0830C3AF-DAF3-4CB3-8B3C-B54CA84494D3}" presName="matrix" presStyleCnt="0">
        <dgm:presLayoutVars>
          <dgm:chMax val="1"/>
          <dgm:dir/>
          <dgm:resizeHandles val="exact"/>
        </dgm:presLayoutVars>
      </dgm:prSet>
      <dgm:spPr/>
      <dgm:t>
        <a:bodyPr/>
        <a:lstStyle/>
        <a:p>
          <a:endParaRPr lang="fr-FR"/>
        </a:p>
      </dgm:t>
    </dgm:pt>
    <dgm:pt modelId="{31447CC3-FFCE-498B-BE24-603B75744834}" type="pres">
      <dgm:prSet presAssocID="{0830C3AF-DAF3-4CB3-8B3C-B54CA84494D3}" presName="axisShape" presStyleLbl="bgShp" presStyleIdx="0" presStyleCnt="1" custLinFactNeighborX="4255" custLinFactNeighborY="2128"/>
      <dgm:spPr/>
    </dgm:pt>
    <dgm:pt modelId="{329063A1-0FFD-4292-8599-0FDF1E34AF28}" type="pres">
      <dgm:prSet presAssocID="{0830C3AF-DAF3-4CB3-8B3C-B54CA84494D3}" presName="rect1" presStyleLbl="node1" presStyleIdx="0" presStyleCnt="4">
        <dgm:presLayoutVars>
          <dgm:chMax val="0"/>
          <dgm:chPref val="0"/>
          <dgm:bulletEnabled val="1"/>
        </dgm:presLayoutVars>
      </dgm:prSet>
      <dgm:spPr/>
      <dgm:t>
        <a:bodyPr/>
        <a:lstStyle/>
        <a:p>
          <a:endParaRPr lang="fr-FR"/>
        </a:p>
      </dgm:t>
    </dgm:pt>
    <dgm:pt modelId="{960A7128-50B2-4267-A155-84E4C7A7EF3B}" type="pres">
      <dgm:prSet presAssocID="{0830C3AF-DAF3-4CB3-8B3C-B54CA84494D3}" presName="rect2" presStyleLbl="node1" presStyleIdx="1" presStyleCnt="4">
        <dgm:presLayoutVars>
          <dgm:chMax val="0"/>
          <dgm:chPref val="0"/>
          <dgm:bulletEnabled val="1"/>
        </dgm:presLayoutVars>
      </dgm:prSet>
      <dgm:spPr/>
      <dgm:t>
        <a:bodyPr/>
        <a:lstStyle/>
        <a:p>
          <a:endParaRPr lang="fr-FR"/>
        </a:p>
      </dgm:t>
    </dgm:pt>
    <dgm:pt modelId="{0F359C4F-F194-422C-85D0-5540B98A1508}" type="pres">
      <dgm:prSet presAssocID="{0830C3AF-DAF3-4CB3-8B3C-B54CA84494D3}" presName="rect3" presStyleLbl="node1" presStyleIdx="2" presStyleCnt="4">
        <dgm:presLayoutVars>
          <dgm:chMax val="0"/>
          <dgm:chPref val="0"/>
          <dgm:bulletEnabled val="1"/>
        </dgm:presLayoutVars>
      </dgm:prSet>
      <dgm:spPr/>
      <dgm:t>
        <a:bodyPr/>
        <a:lstStyle/>
        <a:p>
          <a:endParaRPr lang="fr-FR"/>
        </a:p>
      </dgm:t>
    </dgm:pt>
    <dgm:pt modelId="{F79B815B-1E0D-44A8-9024-DBA6385CEC31}" type="pres">
      <dgm:prSet presAssocID="{0830C3AF-DAF3-4CB3-8B3C-B54CA84494D3}" presName="rect4" presStyleLbl="node1" presStyleIdx="3" presStyleCnt="4">
        <dgm:presLayoutVars>
          <dgm:chMax val="0"/>
          <dgm:chPref val="0"/>
          <dgm:bulletEnabled val="1"/>
        </dgm:presLayoutVars>
      </dgm:prSet>
      <dgm:spPr/>
      <dgm:t>
        <a:bodyPr/>
        <a:lstStyle/>
        <a:p>
          <a:endParaRPr lang="fr-FR"/>
        </a:p>
      </dgm:t>
    </dgm:pt>
  </dgm:ptLst>
  <dgm:cxnLst>
    <dgm:cxn modelId="{3FDB4B83-7B2D-4416-AC23-840B85936EFF}" type="presOf" srcId="{19AF55DF-EB3B-4656-B310-F29E194A1E51}" destId="{960A7128-50B2-4267-A155-84E4C7A7EF3B}" srcOrd="0" destOrd="0" presId="urn:microsoft.com/office/officeart/2005/8/layout/matrix2"/>
    <dgm:cxn modelId="{B0A00398-D630-49CE-B7D9-DB6ADC64966C}" type="presOf" srcId="{5177A083-CE93-44A8-9417-549E89FA90C8}" destId="{0F359C4F-F194-422C-85D0-5540B98A1508}" srcOrd="0" destOrd="0" presId="urn:microsoft.com/office/officeart/2005/8/layout/matrix2"/>
    <dgm:cxn modelId="{37C6B0AF-B842-4B61-B1AE-4F4B73DC1A9F}" type="presOf" srcId="{08440EAF-A61B-4F5C-8222-28B37EA1E108}" destId="{329063A1-0FFD-4292-8599-0FDF1E34AF28}" srcOrd="0" destOrd="0" presId="urn:microsoft.com/office/officeart/2005/8/layout/matrix2"/>
    <dgm:cxn modelId="{C9F1B990-40C9-4A89-8A55-BAB6B0943B9D}" srcId="{0830C3AF-DAF3-4CB3-8B3C-B54CA84494D3}" destId="{08440EAF-A61B-4F5C-8222-28B37EA1E108}" srcOrd="0" destOrd="0" parTransId="{C65ADF2E-1BEB-4438-83FF-31DA8139D3C0}" sibTransId="{05A883C8-D0C4-430F-A6E4-7D61EE90C41F}"/>
    <dgm:cxn modelId="{65C4C625-5908-4F3D-BA28-FCB25247F5F3}" srcId="{0830C3AF-DAF3-4CB3-8B3C-B54CA84494D3}" destId="{19AF55DF-EB3B-4656-B310-F29E194A1E51}" srcOrd="1" destOrd="0" parTransId="{266D4F86-0C19-4257-80B6-95833689789B}" sibTransId="{AF375257-A02F-4ED6-8CE7-4EAA16A7DC3A}"/>
    <dgm:cxn modelId="{CE9A9630-24F2-4AF7-AC35-87C1D1DFECCB}" type="presOf" srcId="{06947108-8350-4F4F-A4A3-EC81DB827383}" destId="{F79B815B-1E0D-44A8-9024-DBA6385CEC31}" srcOrd="0" destOrd="0" presId="urn:microsoft.com/office/officeart/2005/8/layout/matrix2"/>
    <dgm:cxn modelId="{C4C701F6-2938-44E0-8A56-AD5268776A79}" srcId="{0830C3AF-DAF3-4CB3-8B3C-B54CA84494D3}" destId="{5177A083-CE93-44A8-9417-549E89FA90C8}" srcOrd="2" destOrd="0" parTransId="{146CCAB4-8289-455C-89B6-F5DF7D025546}" sibTransId="{9DB6FCA8-586B-44A9-951A-2A8A9071511D}"/>
    <dgm:cxn modelId="{E47D6E43-B742-467B-9022-BAC5AAAA7BC2}" type="presOf" srcId="{0830C3AF-DAF3-4CB3-8B3C-B54CA84494D3}" destId="{0A19E8A1-3AF3-4463-A2DB-636B68CDA281}" srcOrd="0" destOrd="0" presId="urn:microsoft.com/office/officeart/2005/8/layout/matrix2"/>
    <dgm:cxn modelId="{2A781994-365F-4944-A3EE-5D2425B5127F}" srcId="{0830C3AF-DAF3-4CB3-8B3C-B54CA84494D3}" destId="{06947108-8350-4F4F-A4A3-EC81DB827383}" srcOrd="3" destOrd="0" parTransId="{A7A3C81F-3CD1-43C6-BECF-12F0CC406886}" sibTransId="{3F3C4B86-5D85-4930-9BD3-AA693654B631}"/>
    <dgm:cxn modelId="{F08DDABF-BB96-490A-A365-B0DA1E3DA211}" type="presParOf" srcId="{0A19E8A1-3AF3-4463-A2DB-636B68CDA281}" destId="{31447CC3-FFCE-498B-BE24-603B75744834}" srcOrd="0" destOrd="0" presId="urn:microsoft.com/office/officeart/2005/8/layout/matrix2"/>
    <dgm:cxn modelId="{A0C45841-8C9D-467D-AD7F-8D9180BD121A}" type="presParOf" srcId="{0A19E8A1-3AF3-4463-A2DB-636B68CDA281}" destId="{329063A1-0FFD-4292-8599-0FDF1E34AF28}" srcOrd="1" destOrd="0" presId="urn:microsoft.com/office/officeart/2005/8/layout/matrix2"/>
    <dgm:cxn modelId="{1B168777-2AD3-43E8-8EDD-767AC1DD4FE8}" type="presParOf" srcId="{0A19E8A1-3AF3-4463-A2DB-636B68CDA281}" destId="{960A7128-50B2-4267-A155-84E4C7A7EF3B}" srcOrd="2" destOrd="0" presId="urn:microsoft.com/office/officeart/2005/8/layout/matrix2"/>
    <dgm:cxn modelId="{39571E45-ACC9-4577-8712-C5E13AE007AB}" type="presParOf" srcId="{0A19E8A1-3AF3-4463-A2DB-636B68CDA281}" destId="{0F359C4F-F194-422C-85D0-5540B98A1508}" srcOrd="3" destOrd="0" presId="urn:microsoft.com/office/officeart/2005/8/layout/matrix2"/>
    <dgm:cxn modelId="{F5FEC67D-EF5F-4367-8845-BDE15A2A0534}" type="presParOf" srcId="{0A19E8A1-3AF3-4463-A2DB-636B68CDA281}" destId="{F79B815B-1E0D-44A8-9024-DBA6385CEC31}"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0145E6-683B-42F0-92DB-385ED0684739}">
      <dsp:nvSpPr>
        <dsp:cNvPr id="0" name=""/>
        <dsp:cNvSpPr/>
      </dsp:nvSpPr>
      <dsp:spPr>
        <a:xfrm>
          <a:off x="1154" y="0"/>
          <a:ext cx="1805720"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Prévention des grossesses non désirées, et Information à la vie affective relationnelle et sexuelle</a:t>
          </a:r>
          <a:endParaRPr lang="fr-FR" sz="1600" kern="1200" dirty="0"/>
        </a:p>
      </dsp:txBody>
      <dsp:txXfrm>
        <a:off x="1154" y="0"/>
        <a:ext cx="1805720" cy="1620180"/>
      </dsp:txXfrm>
    </dsp:sp>
    <dsp:sp modelId="{B1FEF8B8-A6FE-4E4A-8FE7-681F929BB20E}">
      <dsp:nvSpPr>
        <dsp:cNvPr id="0" name=""/>
        <dsp:cNvSpPr/>
      </dsp:nvSpPr>
      <dsp:spPr>
        <a:xfrm>
          <a:off x="144390" y="1713624"/>
          <a:ext cx="1583804" cy="108420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Planification et délivrance contraception</a:t>
          </a:r>
        </a:p>
        <a:p>
          <a:pPr lvl="0" algn="ctr" defTabSz="711200">
            <a:lnSpc>
              <a:spcPct val="90000"/>
            </a:lnSpc>
            <a:spcBef>
              <a:spcPct val="0"/>
            </a:spcBef>
            <a:spcAft>
              <a:spcPct val="35000"/>
            </a:spcAft>
          </a:pPr>
          <a:r>
            <a:rPr lang="fr-FR" sz="1600" kern="1200" dirty="0" smtClean="0"/>
            <a:t>Suivi Gynéco  </a:t>
          </a:r>
        </a:p>
      </dsp:txBody>
      <dsp:txXfrm>
        <a:off x="144390" y="1713624"/>
        <a:ext cx="1583804" cy="1084208"/>
      </dsp:txXfrm>
    </dsp:sp>
    <dsp:sp modelId="{ABFEB4E8-AC90-4584-9C7E-B93EF9C8370B}">
      <dsp:nvSpPr>
        <dsp:cNvPr id="0" name=""/>
        <dsp:cNvSpPr/>
      </dsp:nvSpPr>
      <dsp:spPr>
        <a:xfrm>
          <a:off x="142671" y="2952838"/>
          <a:ext cx="1524056" cy="123040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Permanence d’accueil</a:t>
          </a:r>
        </a:p>
        <a:p>
          <a:pPr lvl="0" algn="ctr" defTabSz="711200">
            <a:lnSpc>
              <a:spcPct val="90000"/>
            </a:lnSpc>
            <a:spcBef>
              <a:spcPct val="0"/>
            </a:spcBef>
            <a:spcAft>
              <a:spcPct val="35000"/>
            </a:spcAft>
          </a:pPr>
          <a:r>
            <a:rPr lang="fr-FR" sz="1600" kern="1200" dirty="0" smtClean="0"/>
            <a:t>dont contraception urgence  </a:t>
          </a:r>
        </a:p>
      </dsp:txBody>
      <dsp:txXfrm>
        <a:off x="142671" y="2952838"/>
        <a:ext cx="1524056" cy="1230404"/>
      </dsp:txXfrm>
    </dsp:sp>
    <dsp:sp modelId="{2C79BFE8-7BC3-4D25-B567-C158555603E6}">
      <dsp:nvSpPr>
        <dsp:cNvPr id="0" name=""/>
        <dsp:cNvSpPr/>
      </dsp:nvSpPr>
      <dsp:spPr>
        <a:xfrm>
          <a:off x="89215" y="4289752"/>
          <a:ext cx="1551489" cy="97433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CCF et </a:t>
          </a:r>
        </a:p>
        <a:p>
          <a:pPr lvl="0" algn="ctr" defTabSz="711200">
            <a:lnSpc>
              <a:spcPct val="90000"/>
            </a:lnSpc>
            <a:spcBef>
              <a:spcPct val="0"/>
            </a:spcBef>
            <a:spcAft>
              <a:spcPct val="35000"/>
            </a:spcAft>
          </a:pPr>
          <a:r>
            <a:rPr lang="fr-FR" sz="1600" kern="1200" dirty="0" smtClean="0"/>
            <a:t>Hors les Murs </a:t>
          </a:r>
          <a:r>
            <a:rPr lang="fr-FR" sz="1600" kern="1200" dirty="0" err="1" smtClean="0"/>
            <a:t>Educ</a:t>
          </a:r>
          <a:r>
            <a:rPr lang="fr-FR" sz="1600" kern="1200" dirty="0" smtClean="0"/>
            <a:t> Nationale</a:t>
          </a:r>
        </a:p>
      </dsp:txBody>
      <dsp:txXfrm>
        <a:off x="89215" y="4289752"/>
        <a:ext cx="1551489" cy="974337"/>
      </dsp:txXfrm>
    </dsp:sp>
    <dsp:sp modelId="{385F8198-C4C4-4C2A-A040-8A5E0740C68B}">
      <dsp:nvSpPr>
        <dsp:cNvPr id="0" name=""/>
        <dsp:cNvSpPr/>
      </dsp:nvSpPr>
      <dsp:spPr>
        <a:xfrm>
          <a:off x="1942989" y="0"/>
          <a:ext cx="1805720"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Prise en charge des IST </a:t>
          </a:r>
          <a:endParaRPr lang="fr-FR" sz="1600" kern="1200" dirty="0"/>
        </a:p>
      </dsp:txBody>
      <dsp:txXfrm>
        <a:off x="1942989" y="0"/>
        <a:ext cx="1805720" cy="1620180"/>
      </dsp:txXfrm>
    </dsp:sp>
    <dsp:sp modelId="{B0132D95-4B91-48DF-B901-2FACC6969506}">
      <dsp:nvSpPr>
        <dsp:cNvPr id="0" name=""/>
        <dsp:cNvSpPr/>
      </dsp:nvSpPr>
      <dsp:spPr>
        <a:xfrm>
          <a:off x="2123561" y="1621762"/>
          <a:ext cx="1444576" cy="162835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fr-FR" sz="1800" kern="1200" dirty="0" smtClean="0"/>
            <a:t>Dépistage des IST </a:t>
          </a:r>
          <a:endParaRPr lang="fr-FR" sz="1800" kern="1200" dirty="0"/>
        </a:p>
      </dsp:txBody>
      <dsp:txXfrm>
        <a:off x="2123561" y="1621762"/>
        <a:ext cx="1444576" cy="1628354"/>
      </dsp:txXfrm>
    </dsp:sp>
    <dsp:sp modelId="{790E4611-F2A0-487A-A6F7-49BBDF0EB489}">
      <dsp:nvSpPr>
        <dsp:cNvPr id="0" name=""/>
        <dsp:cNvSpPr/>
      </dsp:nvSpPr>
      <dsp:spPr>
        <a:xfrm>
          <a:off x="2123561" y="3500633"/>
          <a:ext cx="1444576" cy="162835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fr-FR" sz="1800" kern="1200" dirty="0" smtClean="0"/>
            <a:t>Prescription et délivrance traitement </a:t>
          </a:r>
        </a:p>
      </dsp:txBody>
      <dsp:txXfrm>
        <a:off x="2123561" y="3500633"/>
        <a:ext cx="1444576" cy="1628354"/>
      </dsp:txXfrm>
    </dsp:sp>
    <dsp:sp modelId="{66F9CD0D-5B72-48BE-8A60-04B53F8603B6}">
      <dsp:nvSpPr>
        <dsp:cNvPr id="0" name=""/>
        <dsp:cNvSpPr/>
      </dsp:nvSpPr>
      <dsp:spPr>
        <a:xfrm>
          <a:off x="3884138" y="0"/>
          <a:ext cx="1805720"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Interruption </a:t>
          </a:r>
        </a:p>
        <a:p>
          <a:pPr lvl="0" algn="ctr" defTabSz="711200">
            <a:lnSpc>
              <a:spcPct val="90000"/>
            </a:lnSpc>
            <a:spcBef>
              <a:spcPct val="0"/>
            </a:spcBef>
            <a:spcAft>
              <a:spcPct val="35000"/>
            </a:spcAft>
          </a:pPr>
          <a:r>
            <a:rPr lang="fr-FR" sz="1600" kern="1200" dirty="0" smtClean="0"/>
            <a:t>de </a:t>
          </a:r>
        </a:p>
        <a:p>
          <a:pPr lvl="0" algn="ctr" defTabSz="711200">
            <a:lnSpc>
              <a:spcPct val="90000"/>
            </a:lnSpc>
            <a:spcBef>
              <a:spcPct val="0"/>
            </a:spcBef>
            <a:spcAft>
              <a:spcPct val="35000"/>
            </a:spcAft>
          </a:pPr>
          <a:r>
            <a:rPr lang="fr-FR" sz="1600" kern="1200" dirty="0" smtClean="0"/>
            <a:t>grossesses</a:t>
          </a:r>
          <a:endParaRPr lang="fr-FR" sz="1600" kern="1200" dirty="0"/>
        </a:p>
      </dsp:txBody>
      <dsp:txXfrm>
        <a:off x="3884138" y="0"/>
        <a:ext cx="1805720" cy="1620180"/>
      </dsp:txXfrm>
    </dsp:sp>
    <dsp:sp modelId="{23F1B6FC-6055-45D3-9C90-0A72741FE97E}">
      <dsp:nvSpPr>
        <dsp:cNvPr id="0" name=""/>
        <dsp:cNvSpPr/>
      </dsp:nvSpPr>
      <dsp:spPr>
        <a:xfrm>
          <a:off x="4013594" y="1720045"/>
          <a:ext cx="1550535" cy="1004313"/>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Consultations Pré IVG</a:t>
          </a:r>
          <a:endParaRPr lang="fr-FR" sz="1600" kern="1200" dirty="0"/>
        </a:p>
      </dsp:txBody>
      <dsp:txXfrm>
        <a:off x="4013594" y="1720045"/>
        <a:ext cx="1550535" cy="1004313"/>
      </dsp:txXfrm>
    </dsp:sp>
    <dsp:sp modelId="{DD4DBE2C-A246-4BAC-BDE6-A9DCBC951310}">
      <dsp:nvSpPr>
        <dsp:cNvPr id="0" name=""/>
        <dsp:cNvSpPr/>
      </dsp:nvSpPr>
      <dsp:spPr>
        <a:xfrm>
          <a:off x="3994756" y="2881940"/>
          <a:ext cx="1581131" cy="89106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IVG</a:t>
          </a:r>
          <a:endParaRPr lang="fr-FR" sz="1600" kern="1200" dirty="0"/>
        </a:p>
      </dsp:txBody>
      <dsp:txXfrm>
        <a:off x="3994756" y="2881940"/>
        <a:ext cx="1581131" cy="891067"/>
      </dsp:txXfrm>
    </dsp:sp>
    <dsp:sp modelId="{9C9C0629-6FAC-4DE3-83B0-9E250604EE27}">
      <dsp:nvSpPr>
        <dsp:cNvPr id="0" name=""/>
        <dsp:cNvSpPr/>
      </dsp:nvSpPr>
      <dsp:spPr>
        <a:xfrm>
          <a:off x="4064710" y="3896462"/>
          <a:ext cx="1444576" cy="123240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CCF</a:t>
          </a:r>
          <a:endParaRPr lang="fr-FR" sz="1600" kern="1200" dirty="0"/>
        </a:p>
      </dsp:txBody>
      <dsp:txXfrm>
        <a:off x="4064710" y="3896462"/>
        <a:ext cx="1444576" cy="1232407"/>
      </dsp:txXfrm>
    </dsp:sp>
    <dsp:sp modelId="{FF454466-C2FB-4ACA-B471-480E4089465A}">
      <dsp:nvSpPr>
        <dsp:cNvPr id="0" name=""/>
        <dsp:cNvSpPr/>
      </dsp:nvSpPr>
      <dsp:spPr>
        <a:xfrm>
          <a:off x="5825287" y="0"/>
          <a:ext cx="1805720"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Protection de la personne mineure ou vulnérable </a:t>
          </a:r>
          <a:endParaRPr lang="fr-FR" sz="1600" kern="1200" dirty="0"/>
        </a:p>
      </dsp:txBody>
      <dsp:txXfrm>
        <a:off x="5825287" y="0"/>
        <a:ext cx="1805720" cy="1620180"/>
      </dsp:txXfrm>
    </dsp:sp>
    <dsp:sp modelId="{653BA7E5-2C26-494D-8EF4-07D60750435F}">
      <dsp:nvSpPr>
        <dsp:cNvPr id="0" name=""/>
        <dsp:cNvSpPr/>
      </dsp:nvSpPr>
      <dsp:spPr>
        <a:xfrm>
          <a:off x="5895457" y="1620729"/>
          <a:ext cx="1665379" cy="220594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Partenariat PMI, cellule  départementale signalement pour les personnes mineures </a:t>
          </a:r>
          <a:endParaRPr lang="fr-FR" sz="1600" kern="1200" dirty="0"/>
        </a:p>
      </dsp:txBody>
      <dsp:txXfrm>
        <a:off x="5895457" y="1620729"/>
        <a:ext cx="1665379" cy="2205948"/>
      </dsp:txXfrm>
    </dsp:sp>
    <dsp:sp modelId="{94FFCCB2-7702-4E62-9F19-E84AB12FC33F}">
      <dsp:nvSpPr>
        <dsp:cNvPr id="0" name=""/>
        <dsp:cNvSpPr/>
      </dsp:nvSpPr>
      <dsp:spPr>
        <a:xfrm>
          <a:off x="6005859" y="4000456"/>
          <a:ext cx="1444576" cy="1129563"/>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Protection de la famille </a:t>
          </a:r>
          <a:endParaRPr lang="fr-FR" sz="1600" kern="1200" dirty="0"/>
        </a:p>
      </dsp:txBody>
      <dsp:txXfrm>
        <a:off x="6005859" y="4000456"/>
        <a:ext cx="1444576" cy="11295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447CC3-FFCE-498B-BE24-603B75744834}">
      <dsp:nvSpPr>
        <dsp:cNvPr id="0" name=""/>
        <dsp:cNvSpPr/>
      </dsp:nvSpPr>
      <dsp:spPr>
        <a:xfrm>
          <a:off x="0" y="144015"/>
          <a:ext cx="3384376" cy="338437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063A1-0FFD-4292-8599-0FDF1E34AF28}">
      <dsp:nvSpPr>
        <dsp:cNvPr id="0" name=""/>
        <dsp:cNvSpPr/>
      </dsp:nvSpPr>
      <dsp:spPr>
        <a:xfrm>
          <a:off x="219984" y="291992"/>
          <a:ext cx="1353750" cy="135375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Contraception et IVG </a:t>
          </a:r>
          <a:endParaRPr lang="fr-FR" sz="1300" kern="1200" dirty="0"/>
        </a:p>
      </dsp:txBody>
      <dsp:txXfrm>
        <a:off x="219984" y="291992"/>
        <a:ext cx="1353750" cy="1353750"/>
      </dsp:txXfrm>
    </dsp:sp>
    <dsp:sp modelId="{960A7128-50B2-4267-A155-84E4C7A7EF3B}">
      <dsp:nvSpPr>
        <dsp:cNvPr id="0" name=""/>
        <dsp:cNvSpPr/>
      </dsp:nvSpPr>
      <dsp:spPr>
        <a:xfrm>
          <a:off x="1810641" y="291992"/>
          <a:ext cx="1353750" cy="135375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Dépistage, Prévention </a:t>
          </a:r>
        </a:p>
        <a:p>
          <a:pPr lvl="0" algn="ctr" defTabSz="577850">
            <a:lnSpc>
              <a:spcPct val="90000"/>
            </a:lnSpc>
            <a:spcBef>
              <a:spcPct val="0"/>
            </a:spcBef>
            <a:spcAft>
              <a:spcPct val="35000"/>
            </a:spcAft>
          </a:pPr>
          <a:r>
            <a:rPr lang="fr-FR" sz="1300" kern="1200" baseline="0" dirty="0" smtClean="0"/>
            <a:t> IST </a:t>
          </a:r>
          <a:endParaRPr lang="fr-FR" sz="1300" kern="1200" dirty="0"/>
        </a:p>
      </dsp:txBody>
      <dsp:txXfrm>
        <a:off x="1810641" y="291992"/>
        <a:ext cx="1353750" cy="1353750"/>
      </dsp:txXfrm>
    </dsp:sp>
    <dsp:sp modelId="{0F359C4F-F194-422C-85D0-5540B98A1508}">
      <dsp:nvSpPr>
        <dsp:cNvPr id="0" name=""/>
        <dsp:cNvSpPr/>
      </dsp:nvSpPr>
      <dsp:spPr>
        <a:xfrm>
          <a:off x="219984" y="1882649"/>
          <a:ext cx="1353750" cy="135375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Protection personne</a:t>
          </a:r>
          <a:endParaRPr lang="fr-FR" sz="1300" kern="1200" dirty="0"/>
        </a:p>
      </dsp:txBody>
      <dsp:txXfrm>
        <a:off x="219984" y="1882649"/>
        <a:ext cx="1353750" cy="1353750"/>
      </dsp:txXfrm>
    </dsp:sp>
    <dsp:sp modelId="{F79B815B-1E0D-44A8-9024-DBA6385CEC31}">
      <dsp:nvSpPr>
        <dsp:cNvPr id="0" name=""/>
        <dsp:cNvSpPr/>
      </dsp:nvSpPr>
      <dsp:spPr>
        <a:xfrm>
          <a:off x="1810641" y="1882649"/>
          <a:ext cx="1353750" cy="135375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Vie sexuelle relationnelle / CCG  </a:t>
          </a:r>
          <a:endParaRPr lang="fr-FR" sz="1300" kern="1200" dirty="0"/>
        </a:p>
      </dsp:txBody>
      <dsp:txXfrm>
        <a:off x="1810641" y="1882649"/>
        <a:ext cx="1353750" cy="13537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8B752-140D-413C-9D71-88186A2C2671}" type="datetimeFigureOut">
              <a:rPr lang="fr-FR" smtClean="0"/>
              <a:pPr/>
              <a:t>02/12/2015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0B426-F0B1-4BF4-96F1-3C6FC28E44EE}" type="slidenum">
              <a:rPr lang="fr-FR" smtClean="0"/>
              <a:pPr/>
              <a:t>‹#›</a:t>
            </a:fld>
            <a:endParaRPr lang="fr-FR"/>
          </a:p>
        </p:txBody>
      </p:sp>
    </p:spTree>
    <p:extLst>
      <p:ext uri="{BB962C8B-B14F-4D97-AF65-F5344CB8AC3E}">
        <p14:creationId xmlns="" xmlns:p14="http://schemas.microsoft.com/office/powerpoint/2010/main" val="179302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planning-familial.org/articles/le-planning-le-vih-sida-et-les-ist-00372" TargetMode="External"/><Relationship Id="rId3" Type="http://schemas.openxmlformats.org/officeDocument/2006/relationships/hyperlink" Target="http://www.planning-familial.org/node/390" TargetMode="External"/><Relationship Id="rId7" Type="http://schemas.openxmlformats.org/officeDocument/2006/relationships/hyperlink" Target="http://www.planning-familial.org/articles/le-planning-et-les-violences-00379"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planning-familial.org/articles/le-planning-et-lavortement-00362" TargetMode="External"/><Relationship Id="rId5" Type="http://schemas.openxmlformats.org/officeDocument/2006/relationships/hyperlink" Target="http://www.planning-familial.org/articles/le-planning-et-la-contraception-00356" TargetMode="External"/><Relationship Id="rId4" Type="http://schemas.openxmlformats.org/officeDocument/2006/relationships/hyperlink" Target="http://www.planning-familial.org/articles/le-planning-et-les-sexualites-0036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egifrance.gouv.fr/affichCodeArticle.do?cidTexte=LEGITEXT000006074069&amp;idArticle=LEGIARTI000006796780&amp;dateTexte=&amp;categorieLien=ci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legifrance.gouv.fr/affichCodeArticle.do?cidTexte=LEGITEXT000006074069&amp;idArticle=LEGIARTI000006796878&amp;dateTexte=&amp;categorieLien=ci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Planning Familial et Dépistage des IST/VIH</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loi n° 2000-1209 du 13 décembre 2000 relative à la contraception d’urgence et la loi n° 2001-588 du 4 juillet 2001 relative à l’interruption volontaire de grossesse et à la contraception, ont réaffirmé le rôle mobilisateur que jouent les Centres de planification et/ou d’éducation familiale (CPEF) dans la prise en charge des problèmes liés à la contraception, principalement en fonction des nouveaux axes de travail qui tendent, dans ce domaine, à privilégier les populations d’adolescents ou de jeunes adultes,</a:t>
            </a:r>
          </a:p>
          <a:p>
            <a:endParaRPr lang="fr-FR" dirty="0"/>
          </a:p>
        </p:txBody>
      </p:sp>
      <p:sp>
        <p:nvSpPr>
          <p:cNvPr id="4" name="Espace réservé du numéro de diapositive 3"/>
          <p:cNvSpPr>
            <a:spLocks noGrp="1"/>
          </p:cNvSpPr>
          <p:nvPr>
            <p:ph type="sldNum" sz="quarter" idx="10"/>
          </p:nvPr>
        </p:nvSpPr>
        <p:spPr/>
        <p:txBody>
          <a:bodyPr/>
          <a:lstStyle/>
          <a:p>
            <a:fld id="{2010B426-F0B1-4BF4-96F1-3C6FC28E44EE}" type="slidenum">
              <a:rPr lang="fr-FR" smtClean="0"/>
              <a:pPr/>
              <a:t>1</a:t>
            </a:fld>
            <a:endParaRPr lang="fr-FR"/>
          </a:p>
        </p:txBody>
      </p:sp>
    </p:spTree>
    <p:extLst>
      <p:ext uri="{BB962C8B-B14F-4D97-AF65-F5344CB8AC3E}">
        <p14:creationId xmlns="" xmlns:p14="http://schemas.microsoft.com/office/powerpoint/2010/main" val="173824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b="1" dirty="0" smtClean="0"/>
              <a:t>Présentation du Planning Familial</a:t>
            </a:r>
          </a:p>
          <a:p>
            <a:r>
              <a:rPr lang="fr-FR" b="1" dirty="0" smtClean="0"/>
              <a:t>Féministe et d’éducation populaire</a:t>
            </a:r>
            <a:r>
              <a:rPr lang="fr-FR" dirty="0" smtClean="0"/>
              <a:t>, c’est ainsi que s’affirme Le Planning Familial. Mouvement militant qui prône l’autonomie de soi à condition d’être informé . </a:t>
            </a:r>
            <a:r>
              <a:rPr lang="fr-FR" b="1" dirty="0" smtClean="0"/>
              <a:t>Mouvement d’éducation populaire et de lutte pour le droit à l’information et à l’éducation permanente</a:t>
            </a:r>
            <a:r>
              <a:rPr lang="fr-FR" dirty="0" smtClean="0"/>
              <a:t>,</a:t>
            </a:r>
            <a:r>
              <a:rPr lang="fr-FR" b="1" dirty="0" smtClean="0"/>
              <a:t> </a:t>
            </a:r>
            <a:r>
              <a:rPr lang="fr-FR" dirty="0" smtClean="0"/>
              <a:t>Le Planning Familial défend l’idée que chacun a, en soi, la capacité pour accéder à son autonomie, à condition d’avoir accès aux informations et aux moyens nécessaires à cette démarche.</a:t>
            </a:r>
          </a:p>
          <a:p>
            <a:r>
              <a:rPr lang="fr-FR" dirty="0" smtClean="0"/>
              <a:t>Créée en 1956 sous le nom de "La maternité heureuse", l’association réunissait des femmes et des hommes bien décidés à faire changer la loi de 1920 qui interdisait l’avortement, ainsi que l’utilisation et la diffusion de tout moyen contraceptif en France.</a:t>
            </a:r>
            <a:br>
              <a:rPr lang="fr-FR" dirty="0" smtClean="0"/>
            </a:br>
            <a:r>
              <a:rPr lang="fr-FR" dirty="0" smtClean="0"/>
              <a:t>En 1960, l’association devient le "Mouvement Français pour Le Planning Familial" (MFPF) dit </a:t>
            </a:r>
            <a:r>
              <a:rPr lang="fr-FR" b="1" dirty="0" smtClean="0"/>
              <a:t>"Le Planning Familial</a:t>
            </a:r>
            <a:r>
              <a:rPr lang="fr-FR" dirty="0" smtClean="0"/>
              <a:t>" et adhère à </a:t>
            </a:r>
            <a:r>
              <a:rPr lang="fr-FR" b="1" dirty="0" smtClean="0">
                <a:hlinkClick r:id="rId3" tooltip="L'IPPF"/>
              </a:rPr>
              <a:t>l’International </a:t>
            </a:r>
            <a:r>
              <a:rPr lang="fr-FR" b="1" dirty="0" err="1" smtClean="0">
                <a:hlinkClick r:id="rId3" tooltip="L'IPPF"/>
              </a:rPr>
              <a:t>Planned</a:t>
            </a:r>
            <a:r>
              <a:rPr lang="fr-FR" b="1" dirty="0" smtClean="0">
                <a:hlinkClick r:id="rId3" tooltip="L'IPPF"/>
              </a:rPr>
              <a:t> </a:t>
            </a:r>
            <a:r>
              <a:rPr lang="fr-FR" b="1" dirty="0" err="1" smtClean="0">
                <a:hlinkClick r:id="rId3" tooltip="L'IPPF"/>
              </a:rPr>
              <a:t>Parenthood</a:t>
            </a:r>
            <a:r>
              <a:rPr lang="fr-FR" b="1" dirty="0" smtClean="0">
                <a:hlinkClick r:id="rId3" tooltip="L'IPPF"/>
              </a:rPr>
              <a:t> </a:t>
            </a:r>
            <a:r>
              <a:rPr lang="fr-FR" b="1" dirty="0" err="1" smtClean="0">
                <a:hlinkClick r:id="rId3" tooltip="L'IPPF"/>
              </a:rPr>
              <a:t>Federation</a:t>
            </a:r>
            <a:r>
              <a:rPr lang="fr-FR" b="1" dirty="0" smtClean="0">
                <a:hlinkClick r:id="rId3" tooltip="L'IPPF"/>
              </a:rPr>
              <a:t> </a:t>
            </a:r>
            <a:r>
              <a:rPr lang="fr-FR" dirty="0" smtClean="0">
                <a:hlinkClick r:id="rId3" tooltip="L'IPPF"/>
              </a:rPr>
              <a:t>(IPPF)</a:t>
            </a:r>
            <a:r>
              <a:rPr lang="fr-FR" dirty="0" smtClean="0"/>
              <a:t>.</a:t>
            </a:r>
          </a:p>
          <a:p>
            <a:r>
              <a:rPr lang="fr-FR" dirty="0" smtClean="0"/>
              <a:t>Le Planning Familial est un </a:t>
            </a:r>
            <a:r>
              <a:rPr lang="fr-FR" b="1" dirty="0" smtClean="0"/>
              <a:t>mouvement militant</a:t>
            </a:r>
            <a:r>
              <a:rPr lang="fr-FR" dirty="0" smtClean="0"/>
              <a:t> qui prend en compte toutes les </a:t>
            </a:r>
            <a:r>
              <a:rPr lang="fr-FR" b="1" dirty="0" smtClean="0">
                <a:hlinkClick r:id="rId4" tooltip="Sexualités"/>
              </a:rPr>
              <a:t>sexualités</a:t>
            </a:r>
            <a:r>
              <a:rPr lang="fr-FR" dirty="0" smtClean="0"/>
              <a:t>, défend le droit à la </a:t>
            </a:r>
            <a:r>
              <a:rPr lang="fr-FR" b="1" dirty="0" smtClean="0">
                <a:hlinkClick r:id="rId5" tooltip="Contraception"/>
              </a:rPr>
              <a:t>contraception</a:t>
            </a:r>
            <a:r>
              <a:rPr lang="fr-FR" dirty="0" smtClean="0"/>
              <a:t>, à </a:t>
            </a:r>
            <a:r>
              <a:rPr lang="fr-FR" b="1" dirty="0" smtClean="0">
                <a:hlinkClick r:id="rId6" tooltip="Avortement"/>
              </a:rPr>
              <a:t>l’avortement</a:t>
            </a:r>
            <a:r>
              <a:rPr lang="fr-FR" b="1" dirty="0" smtClean="0"/>
              <a:t> </a:t>
            </a:r>
            <a:r>
              <a:rPr lang="fr-FR" dirty="0" smtClean="0"/>
              <a:t>et à </a:t>
            </a:r>
            <a:r>
              <a:rPr lang="fr-FR" b="1" dirty="0" smtClean="0"/>
              <a:t>l’éducation à la sexualité</a:t>
            </a:r>
            <a:r>
              <a:rPr lang="fr-FR" dirty="0" smtClean="0"/>
              <a:t>. Il dénonce et combat toutes les formes de </a:t>
            </a:r>
            <a:r>
              <a:rPr lang="fr-FR" b="1" dirty="0" smtClean="0">
                <a:hlinkClick r:id="rId7" tooltip="Les violences"/>
              </a:rPr>
              <a:t>violences</a:t>
            </a:r>
            <a:r>
              <a:rPr lang="fr-FR" dirty="0" smtClean="0"/>
              <a:t>,  lutte contre le </a:t>
            </a:r>
            <a:r>
              <a:rPr lang="fr-FR" b="1" dirty="0" smtClean="0">
                <a:hlinkClick r:id="rId8" tooltip="VIH SIDA et IST"/>
              </a:rPr>
              <a:t>SIDA et les IST</a:t>
            </a:r>
            <a:r>
              <a:rPr lang="fr-FR" dirty="0" smtClean="0"/>
              <a:t>, contre toutes les formes de discrimination et contre les inégalités sociales.</a:t>
            </a:r>
          </a:p>
          <a:p>
            <a:r>
              <a:rPr lang="fr-FR" dirty="0" smtClean="0"/>
              <a:t>Alors que la hantise d’une grossesse non prévue inhibait la sexualité des femmes, la conquête de la contraception et du droit à l’avortement ont bouleversé la société toute entière par la possibilité de dissocier "sexualité" et "reproduction". Les femmes ont gagné  le droit de choisir d’avoir ou non des enfants et de vivre une sexualité épanouie. Cap fondamental vers leur émancipation et leur implication dans la vie sociale, professionnelle et politique, ce droit n’est pas encore une réalité pour toutes les femmes.</a:t>
            </a:r>
          </a:p>
          <a:p>
            <a:r>
              <a:rPr lang="fr-FR" b="1" dirty="0" smtClean="0"/>
              <a:t>C’est pour une société plus juste, fondée sur l’égalité entre les femmes et les hommes, la mixité et la laïcité que Le Planning Familial inscrit son action</a:t>
            </a:r>
            <a:r>
              <a:rPr lang="fr-FR" dirty="0" smtClean="0"/>
              <a:t>.</a:t>
            </a:r>
          </a:p>
          <a:p>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fr-FR" dirty="0" smtClean="0"/>
              <a:t>Accessibilité mineure en anonymat</a:t>
            </a:r>
          </a:p>
          <a:p>
            <a:r>
              <a:rPr lang="fr-FR" dirty="0" smtClean="0"/>
              <a:t>Besoin de Confidentialité et/ ou Gratuité</a:t>
            </a:r>
          </a:p>
          <a:p>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Missions de planification et d’éducation familiale définies aux articles L2112-2 et R2311-7 du Code de la santé publique.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A – En matière de planification et de conseil conjugal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organiser et assurer des consultations médicales de planification (délivrance et suivi de la contraception, prévention des grossesses non désirées) de prévention, de dépistage et de traitement des IST, de diagnostic et de suivi des grossesses avant orientation vers les maternités ou consultations pré IVG ;</a:t>
            </a:r>
          </a:p>
          <a:p>
            <a:r>
              <a:rPr lang="fr-FR"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assurer la délivrance de la contraception d’urgence ;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organiser le renouvellement de la prescription de contraceptif par les Infirmières Diplômées d’Etat comme prévu dans </a:t>
            </a:r>
            <a:r>
              <a:rPr lang="fr-FR" sz="1200" b="0" kern="1200" dirty="0" smtClean="0">
                <a:solidFill>
                  <a:schemeClr val="tx1"/>
                </a:solidFill>
                <a:effectLst/>
                <a:latin typeface="+mn-lt"/>
                <a:ea typeface="+mn-ea"/>
                <a:cs typeface="+mn-cs"/>
              </a:rPr>
              <a:t>l'article L. 4311-1 du code de la santé publique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l’article R2311-7 du code de la santé publique: </a:t>
            </a:r>
          </a:p>
          <a:p>
            <a:r>
              <a:rPr lang="fr-FR" sz="1200" kern="1200" dirty="0" smtClean="0">
                <a:solidFill>
                  <a:schemeClr val="tx1"/>
                </a:solidFill>
                <a:effectLst/>
                <a:latin typeface="+mn-lt"/>
                <a:ea typeface="+mn-ea"/>
                <a:cs typeface="+mn-cs"/>
              </a:rPr>
              <a:t>-	respecter </a:t>
            </a:r>
            <a:r>
              <a:rPr lang="fr-FR" sz="1200" b="0" kern="1200" dirty="0" smtClean="0">
                <a:solidFill>
                  <a:schemeClr val="tx1"/>
                </a:solidFill>
                <a:effectLst/>
                <a:latin typeface="+mn-lt"/>
                <a:ea typeface="+mn-ea"/>
                <a:cs typeface="+mn-cs"/>
              </a:rPr>
              <a:t>l'article L. 2212-4 du code de la santé publique dans le cadre d’une IVG médicamenteuse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favoriser la délivrance directe des médicaments, dont les contraceptifs, par la désignation d’un médecin </a:t>
            </a:r>
            <a:r>
              <a:rPr lang="fr-FR" sz="1200" kern="1200" dirty="0" err="1" smtClean="0">
                <a:solidFill>
                  <a:schemeClr val="tx1"/>
                </a:solidFill>
                <a:effectLst/>
                <a:latin typeface="+mn-lt"/>
                <a:ea typeface="+mn-ea"/>
                <a:cs typeface="+mn-cs"/>
              </a:rPr>
              <a:t>pro-pharmacien</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organiser et assurer des consultations de conseil conjugal par une conseillère conjugale : entretien avec le couple, entretien avec la famille, prévention des violences conjugales, prévention de la violence intra familiale, accompagnement des situations de changement de vie affective, relationnelle et sexuelle, accompagnement à la parentalité, notamment pour les parents ayant des enfants hors âge PMI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organiser et créer un espace propice à l’accueil d’un jeune public : consultation sans rendez-vous, espace dédié, affichage et mise à disposition d’informations spécifiques et attractives y compris pour les garçons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assurer une ouverture la plus large possible afin d’assurer la prévention des grossesses non désirées par la délivrance de la contraception d’urgence ;</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s’assurer que tous les professionnels du CPEF puissent accéder à la formation « éducation à la vie » tel que précisé dans l</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arrêté du 3 décembre 2010 ;</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B – Information à la vie affective, relationnelle et sexuelle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proposer, organiser des séances d’information à la vie affective, relationnelle et sexuelle dans les écoles, collèges et lycées, dans les associations ; dans le respect des objectifs et modalités d’intervention déterminés par le Département et ses partenaires (Education nationale, CPAM notamment) ;</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participer à des actions de recherche et groupes de travail tel que ceux de l’Education Nationale, des Villes, CAF, CPAM  ou autres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participer à la prévention des comportements sexistes, des conduites à risques, du mariage forcé, de la prostitution notamment, en regard des orientations nationales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participer aux journées nationales d’information des populations et de prévention, aux campagnes de prévention, aux colloques ;</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r>
            <a:br>
              <a:rPr lang="fr-FR" sz="1200" b="1" kern="1200" dirty="0" smtClean="0">
                <a:solidFill>
                  <a:schemeClr val="tx1"/>
                </a:solidFill>
                <a:effectLst/>
                <a:latin typeface="+mn-lt"/>
                <a:ea typeface="+mn-ea"/>
                <a:cs typeface="+mn-cs"/>
              </a:rPr>
            </a:br>
            <a:r>
              <a:rPr lang="fr-FR" sz="1200" b="1" kern="1200" dirty="0" smtClean="0">
                <a:solidFill>
                  <a:schemeClr val="tx1"/>
                </a:solidFill>
                <a:effectLst/>
                <a:latin typeface="+mn-lt"/>
                <a:ea typeface="+mn-ea"/>
                <a:cs typeface="+mn-cs"/>
              </a:rPr>
              <a:t>C – Partenariat, prévention et protection de la personne mineure ou vulnérable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participer avec les professionnels du CPEF à la dynamique de la Protection Maternelle et Infantile en lien avec les représentants du Territoire sous forme d’échanges réguliers avec la PMI de secteur pour la continuité de prise en charge de familles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s’inscrire pour les professionnels du CPEF, dans un travail d’orientation, de réflexion et de concertation avec les partenaires territoriaux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signaler sans délai au médecin chef de Territoire PMI  les cas où la santé et le développement de la personne mineure ou vulnérable notamment du fait de sa grossesse ou de son état de santé, sont compromis ou menacés, afin de mettre en œuvre toutes les mesures d’urgence appropriées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utiliser les espaces de réflexion (RCPE : Réunion de coordination prévention enfance, CLE : Concertation locale enfance, synthèse) lorsque des risques de danger pour la personne mineure ou vulnérable se précisent dans les conditions prévues au sixième alinéa (5°) de </a:t>
            </a:r>
            <a:r>
              <a:rPr lang="fr-FR" sz="1200" u="none" strike="noStrike" kern="1200" dirty="0" smtClean="0">
                <a:solidFill>
                  <a:schemeClr val="tx1"/>
                </a:solidFill>
                <a:effectLst/>
                <a:latin typeface="+mn-lt"/>
                <a:ea typeface="+mn-ea"/>
                <a:cs typeface="+mn-cs"/>
                <a:hlinkClick r:id="rId3"/>
              </a:rPr>
              <a:t>l'article L. 221-1 </a:t>
            </a:r>
            <a:r>
              <a:rPr lang="fr-FR" sz="1200" kern="1200" dirty="0" smtClean="0">
                <a:solidFill>
                  <a:schemeClr val="tx1"/>
                </a:solidFill>
                <a:effectLst/>
                <a:latin typeface="+mn-lt"/>
                <a:ea typeface="+mn-ea"/>
                <a:cs typeface="+mn-cs"/>
              </a:rPr>
              <a:t>et aux </a:t>
            </a:r>
            <a:r>
              <a:rPr lang="fr-FR" sz="1200" u="none" strike="noStrike" kern="1200" dirty="0" smtClean="0">
                <a:solidFill>
                  <a:schemeClr val="tx1"/>
                </a:solidFill>
                <a:effectLst/>
                <a:latin typeface="+mn-lt"/>
                <a:ea typeface="+mn-ea"/>
                <a:cs typeface="+mn-cs"/>
                <a:hlinkClick r:id="rId4"/>
              </a:rPr>
              <a:t>articles L. 226-1 à L. 226-11</a:t>
            </a:r>
            <a:r>
              <a:rPr lang="fr-FR" sz="1200" kern="1200" dirty="0" smtClean="0">
                <a:solidFill>
                  <a:schemeClr val="tx1"/>
                </a:solidFill>
                <a:effectLst/>
                <a:latin typeface="+mn-lt"/>
                <a:ea typeface="+mn-ea"/>
                <a:cs typeface="+mn-cs"/>
              </a:rPr>
              <a:t> du Code de l'action sociale et des familles ; en s’inscrivant dans le cadre des procédures et outils mis en place par le Département, notamment en ce qui concerne le recueil et la transmission des informations préoccupantes relatives aux mineurs dont la santé, la sécurité, la moralité sont en danger ou risquent de l'être ou dont l'éducation ou le développement sont compromis ou risquent de l'être.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smtClean="0"/>
          </a:p>
          <a:p>
            <a:endParaRPr lang="fr-FR" dirty="0" smtClean="0"/>
          </a:p>
          <a:p>
            <a:r>
              <a:rPr lang="fr-FR" dirty="0" smtClean="0"/>
              <a:t>Consultations prises en charge par la CPAM </a:t>
            </a:r>
          </a:p>
          <a:p>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12 heures de consultation dont la moitié en consultation tardive, après 16h30.</a:t>
            </a:r>
            <a:r>
              <a:rPr lang="fr-FR" baseline="0" dirty="0" smtClean="0"/>
              <a:t> </a:t>
            </a:r>
          </a:p>
          <a:p>
            <a:r>
              <a:rPr lang="fr-FR" baseline="0" dirty="0" smtClean="0"/>
              <a:t>L’équipe est composée de une conseillère conjugale infirmière et secrétaire </a:t>
            </a:r>
          </a:p>
          <a:p>
            <a:r>
              <a:rPr lang="fr-FR" baseline="0" dirty="0" smtClean="0"/>
              <a:t>Médiatrice santé qui fait le lien en cas de violence faites au femmes. </a:t>
            </a:r>
          </a:p>
          <a:p>
            <a:r>
              <a:rPr lang="fr-FR" baseline="0" dirty="0" smtClean="0"/>
              <a:t>Cs par patiente est de 20 minutes . Objectif de 30 minutes par patientes </a:t>
            </a:r>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Chez les mineures seulement 10 % des</a:t>
            </a:r>
            <a:r>
              <a:rPr lang="fr-FR" baseline="0" dirty="0" smtClean="0"/>
              <a:t> consultations des mineures sont en lien avec une IST </a:t>
            </a:r>
          </a:p>
          <a:p>
            <a:r>
              <a:rPr lang="fr-FR" baseline="0" dirty="0" smtClean="0"/>
              <a:t>Il s’agit du motif annoncé ou identifié par le praticien </a:t>
            </a:r>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Relevé incomplet (erreur dans le suivi des remboursements)</a:t>
            </a:r>
            <a:r>
              <a:rPr lang="fr-FR" baseline="0" dirty="0" smtClean="0"/>
              <a:t> </a:t>
            </a:r>
          </a:p>
          <a:p>
            <a:r>
              <a:rPr lang="fr-FR" baseline="0" dirty="0" smtClean="0"/>
              <a:t>30 dépistages pris en charges en anonymat sur 530 cs.   peu. </a:t>
            </a:r>
          </a:p>
          <a:p>
            <a:r>
              <a:rPr lang="fr-FR" baseline="0" dirty="0" smtClean="0"/>
              <a:t>Manque toutes les cs prises en charge par la CPAM </a:t>
            </a:r>
          </a:p>
          <a:p>
            <a:r>
              <a:rPr lang="fr-FR" baseline="0" dirty="0" smtClean="0"/>
              <a:t>Orientation nombreuses aussi vers le CDAG en cas de prises de risque</a:t>
            </a:r>
          </a:p>
          <a:p>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dirty="0" smtClean="0"/>
              <a:t>Pourquoi est ce que les patientes viennent chez nous?</a:t>
            </a:r>
            <a:r>
              <a:rPr lang="fr-FR" b="1" baseline="0" dirty="0" smtClean="0"/>
              <a:t> </a:t>
            </a:r>
          </a:p>
          <a:p>
            <a:pPr>
              <a:buFont typeface="Arial" pitchFamily="34" charset="0"/>
              <a:buChar char="•"/>
            </a:pPr>
            <a:r>
              <a:rPr lang="fr-FR" baseline="0" dirty="0" smtClean="0"/>
              <a:t>Discret / famille médecin traitant  (contraception ou demande IVG)</a:t>
            </a:r>
          </a:p>
          <a:p>
            <a:pPr>
              <a:buFont typeface="Arial" pitchFamily="34" charset="0"/>
              <a:buChar char="•"/>
            </a:pPr>
            <a:r>
              <a:rPr lang="fr-FR" baseline="0" dirty="0" smtClean="0"/>
              <a:t>Gratuit (délivrance de pilule , dépistage IST /  suivi gynéco ) </a:t>
            </a:r>
          </a:p>
          <a:p>
            <a:pPr>
              <a:buFont typeface="Arial" pitchFamily="34" charset="0"/>
              <a:buChar char="•"/>
            </a:pPr>
            <a:r>
              <a:rPr lang="fr-FR" baseline="0" dirty="0" smtClean="0"/>
              <a:t>Manque de offre de soins .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Écoute CCF, infirmière Permanences sont largement fréquentées  / spécificité de la relation / parler de sa vie sexuelle </a:t>
            </a:r>
          </a:p>
          <a:p>
            <a:pPr>
              <a:buFont typeface="Arial" pitchFamily="34" charset="0"/>
              <a:buChar char="•"/>
            </a:pPr>
            <a:r>
              <a:rPr lang="fr-FR" baseline="0" dirty="0" smtClean="0"/>
              <a:t>Prise  en charge de la pilule </a:t>
            </a:r>
          </a:p>
          <a:p>
            <a:pPr>
              <a:buFont typeface="Arial" pitchFamily="34" charset="0"/>
              <a:buChar char="•"/>
            </a:pPr>
            <a:r>
              <a:rPr lang="fr-FR" baseline="0" dirty="0" smtClean="0"/>
              <a:t>Prise en charge des violences </a:t>
            </a:r>
          </a:p>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Risques</a:t>
            </a:r>
            <a:r>
              <a:rPr lang="fr-FR" baseline="0" dirty="0" smtClean="0"/>
              <a:t> de mutualisation :</a:t>
            </a:r>
          </a:p>
          <a:p>
            <a:r>
              <a:rPr lang="fr-FR" baseline="0" dirty="0" smtClean="0"/>
              <a:t>Mutualisation des professionnels et des locaux </a:t>
            </a:r>
          </a:p>
          <a:p>
            <a:r>
              <a:rPr lang="fr-FR" baseline="0" dirty="0" smtClean="0"/>
              <a:t>Disparition des structures au détriment des centres de proximité  </a:t>
            </a:r>
          </a:p>
          <a:p>
            <a:r>
              <a:rPr lang="fr-FR" baseline="0" dirty="0" smtClean="0"/>
              <a:t>Plus de missions mais des budgets constants voire en baisse</a:t>
            </a:r>
          </a:p>
          <a:p>
            <a:r>
              <a:rPr lang="fr-FR" baseline="0" dirty="0" smtClean="0"/>
              <a:t>Pertes de compétences comme celles des CCF</a:t>
            </a:r>
          </a:p>
          <a:p>
            <a:endParaRPr lang="fr-FR" baseline="0" dirty="0" smtClean="0"/>
          </a:p>
          <a:p>
            <a:endParaRPr lang="fr-FR" baseline="0" dirty="0" smtClean="0"/>
          </a:p>
          <a:p>
            <a:r>
              <a:rPr lang="fr-FR" sz="1200" b="1" kern="1200" dirty="0" smtClean="0">
                <a:solidFill>
                  <a:schemeClr val="tx1"/>
                </a:solidFill>
                <a:latin typeface="+mn-lt"/>
                <a:ea typeface="+mn-ea"/>
                <a:cs typeface="+mn-cs"/>
              </a:rPr>
              <a:t>Modèle de fonctionnement à 2 niveaux (scénario 2 de l’IGAS) retenu </a:t>
            </a:r>
          </a:p>
          <a:p>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Une structure de référence</a:t>
            </a:r>
          </a:p>
          <a:p>
            <a:r>
              <a:rPr lang="fr-FR" sz="1200" kern="1200" dirty="0" smtClean="0">
                <a:solidFill>
                  <a:schemeClr val="tx1"/>
                </a:solidFill>
                <a:latin typeface="+mn-lt"/>
                <a:ea typeface="+mn-ea"/>
                <a:cs typeface="+mn-cs"/>
              </a:rPr>
              <a:t>: Missions de dépistage, diagnostic et </a:t>
            </a:r>
          </a:p>
          <a:p>
            <a:r>
              <a:rPr lang="fr-FR" sz="1200" kern="1200" dirty="0" smtClean="0">
                <a:solidFill>
                  <a:schemeClr val="tx1"/>
                </a:solidFill>
                <a:latin typeface="+mn-lt"/>
                <a:ea typeface="+mn-ea"/>
                <a:cs typeface="+mn-cs"/>
              </a:rPr>
              <a:t>traitement de l'ensemble des IST, offre de consultations spécialisées, </a:t>
            </a:r>
          </a:p>
          <a:p>
            <a:r>
              <a:rPr lang="fr-FR" sz="1200" kern="1200" dirty="0" smtClean="0">
                <a:solidFill>
                  <a:schemeClr val="tx1"/>
                </a:solidFill>
                <a:latin typeface="+mn-lt"/>
                <a:ea typeface="+mn-ea"/>
                <a:cs typeface="+mn-cs"/>
              </a:rPr>
              <a:t>prévention collective et interventions hors les murs, coordination de l'action </a:t>
            </a:r>
          </a:p>
          <a:p>
            <a:r>
              <a:rPr lang="fr-FR" sz="1200" kern="1200" dirty="0" smtClean="0">
                <a:solidFill>
                  <a:schemeClr val="tx1"/>
                </a:solidFill>
                <a:latin typeface="+mn-lt"/>
                <a:ea typeface="+mn-ea"/>
                <a:cs typeface="+mn-cs"/>
              </a:rPr>
              <a:t>sur le territoire, expertise.</a:t>
            </a:r>
          </a:p>
          <a:p>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Des structures de 1ère ligne</a:t>
            </a:r>
          </a:p>
          <a:p>
            <a:r>
              <a:rPr lang="fr-FR" sz="1200" kern="1200" dirty="0" smtClean="0">
                <a:solidFill>
                  <a:schemeClr val="tx1"/>
                </a:solidFill>
                <a:latin typeface="+mn-lt"/>
                <a:ea typeface="+mn-ea"/>
                <a:cs typeface="+mn-cs"/>
              </a:rPr>
              <a:t>: Missions de dépistage, diagnostic et </a:t>
            </a:r>
          </a:p>
          <a:p>
            <a:r>
              <a:rPr lang="fr-FR" sz="1200" kern="1200" dirty="0" smtClean="0">
                <a:solidFill>
                  <a:schemeClr val="tx1"/>
                </a:solidFill>
                <a:latin typeface="+mn-lt"/>
                <a:ea typeface="+mn-ea"/>
                <a:cs typeface="+mn-cs"/>
              </a:rPr>
              <a:t>traitement des IST simples, prévention collective et interventions hors les </a:t>
            </a:r>
          </a:p>
          <a:p>
            <a:r>
              <a:rPr lang="fr-FR" sz="1200" kern="1200" dirty="0" smtClean="0">
                <a:solidFill>
                  <a:schemeClr val="tx1"/>
                </a:solidFill>
                <a:latin typeface="+mn-lt"/>
                <a:ea typeface="+mn-ea"/>
                <a:cs typeface="+mn-cs"/>
              </a:rPr>
              <a:t>murs</a:t>
            </a:r>
          </a:p>
          <a:p>
            <a:endParaRPr lang="fr-FR" dirty="0" smtClean="0"/>
          </a:p>
          <a:p>
            <a:endParaRPr lang="fr-FR" dirty="0" smtClean="0"/>
          </a:p>
          <a:p>
            <a:r>
              <a:rPr lang="fr-FR" dirty="0" err="1" smtClean="0"/>
              <a:t>Présnetation</a:t>
            </a:r>
            <a:r>
              <a:rPr lang="fr-FR" dirty="0" smtClean="0"/>
              <a:t> du 6 mars 2015 Centre de santé sexuelle 1</a:t>
            </a:r>
            <a:r>
              <a:rPr lang="fr-FR" baseline="30000" dirty="0" smtClean="0"/>
              <a:t>er</a:t>
            </a:r>
            <a:r>
              <a:rPr lang="fr-FR" dirty="0" smtClean="0"/>
              <a:t> et deuxième recours </a:t>
            </a:r>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0B426-F0B1-4BF4-96F1-3C6FC28E44EE}"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82F6D97-B1E9-4767-BAFA-EA9A6AB15C03}" type="datetimeFigureOut">
              <a:rPr lang="fr-FR" smtClean="0"/>
              <a:pPr/>
              <a:t>02/12/2015</a:t>
            </a:fld>
            <a:endParaRPr lang="fr-F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3B1664A-CC7D-4086-8839-6BA4331D0849}"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82F6D97-B1E9-4767-BAFA-EA9A6AB15C03}" type="datetimeFigureOut">
              <a:rPr lang="fr-FR" smtClean="0"/>
              <a:pPr/>
              <a:t>02/12/2015</a:t>
            </a:fld>
            <a:endParaRPr lang="fr-F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r-F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3B1664A-CC7D-4086-8839-6BA4331D084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82F6D97-B1E9-4767-BAFA-EA9A6AB15C03}" type="datetimeFigureOut">
              <a:rPr lang="fr-FR" smtClean="0"/>
              <a:pPr/>
              <a:t>02/12/2015</a:t>
            </a:fld>
            <a:endParaRPr lang="fr-F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3B1664A-CC7D-4086-8839-6BA4331D0849}"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8" name="Footer Placeholder 7"/>
          <p:cNvSpPr>
            <a:spLocks noGrp="1"/>
          </p:cNvSpPr>
          <p:nvPr>
            <p:ph type="ftr" sz="quarter" idx="11"/>
          </p:nvPr>
        </p:nvSpPr>
        <p:spPr/>
        <p:txBody>
          <a:bodyPr/>
          <a:lstStyle>
            <a:extLst/>
          </a:lstStyle>
          <a:p>
            <a:endParaRPr lang="fr-FR"/>
          </a:p>
        </p:txBody>
      </p:sp>
      <p:sp>
        <p:nvSpPr>
          <p:cNvPr id="9" name="Slide Number Placeholder 8"/>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4" name="Footer Placeholder 3"/>
          <p:cNvSpPr>
            <a:spLocks noGrp="1"/>
          </p:cNvSpPr>
          <p:nvPr>
            <p:ph type="ftr" sz="quarter" idx="11"/>
          </p:nvPr>
        </p:nvSpPr>
        <p:spPr/>
        <p:txBody>
          <a:bodyPr/>
          <a:lstStyle>
            <a:extLst/>
          </a:lstStyle>
          <a:p>
            <a:endParaRPr lang="fr-FR"/>
          </a:p>
        </p:txBody>
      </p:sp>
      <p:sp>
        <p:nvSpPr>
          <p:cNvPr id="5" name="Slide Number Placeholder 4"/>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82F6D97-B1E9-4767-BAFA-EA9A6AB15C03}" type="datetimeFigureOut">
              <a:rPr lang="fr-FR" smtClean="0"/>
              <a:pPr/>
              <a:t>02/12/2015</a:t>
            </a:fld>
            <a:endParaRPr lang="fr-F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r-FR"/>
          </a:p>
        </p:txBody>
      </p:sp>
      <p:sp>
        <p:nvSpPr>
          <p:cNvPr id="4" name="Slide Number Placeholder 3"/>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03B1664A-CC7D-4086-8839-6BA4331D084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82F6D97-B1E9-4767-BAFA-EA9A6AB15C03}" type="datetimeFigureOut">
              <a:rPr lang="fr-FR" smtClean="0"/>
              <a:pPr/>
              <a:t>02/12/2015</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03B1664A-CC7D-4086-8839-6BA4331D0849}" type="slidenum">
              <a:rPr lang="fr-FR" smtClean="0"/>
              <a:pPr/>
              <a:t>‹#›</a:t>
            </a:fld>
            <a:endParaRPr lang="fr-F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82F6D97-B1E9-4767-BAFA-EA9A6AB15C03}" type="datetimeFigureOut">
              <a:rPr lang="fr-FR" smtClean="0"/>
              <a:pPr/>
              <a:t>02/12/2015</a:t>
            </a:fld>
            <a:endParaRPr lang="fr-F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3B1664A-CC7D-4086-8839-6BA4331D084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1268760"/>
            <a:ext cx="6300192" cy="3270225"/>
          </a:xfrm>
        </p:spPr>
        <p:txBody>
          <a:bodyPr>
            <a:normAutofit/>
          </a:bodyPr>
          <a:lstStyle/>
          <a:p>
            <a:pPr algn="l"/>
            <a:r>
              <a:rPr lang="fr-FR" dirty="0" smtClean="0">
                <a:latin typeface="Mongolian Baiti" pitchFamily="66" charset="0"/>
                <a:cs typeface="Mongolian Baiti" pitchFamily="66" charset="0"/>
              </a:rPr>
              <a:t>Centres </a:t>
            </a:r>
            <a:r>
              <a:rPr lang="fr-FR" dirty="0">
                <a:latin typeface="Mongolian Baiti" pitchFamily="66" charset="0"/>
                <a:cs typeface="Mongolian Baiti" pitchFamily="66" charset="0"/>
              </a:rPr>
              <a:t>de planification et/ou </a:t>
            </a:r>
            <a:r>
              <a:rPr lang="fr-FR" dirty="0" smtClean="0">
                <a:latin typeface="Mongolian Baiti" pitchFamily="66" charset="0"/>
                <a:cs typeface="Mongolian Baiti" pitchFamily="66" charset="0"/>
              </a:rPr>
              <a:t>d’éducation </a:t>
            </a:r>
            <a:r>
              <a:rPr lang="fr-FR" dirty="0">
                <a:latin typeface="Mongolian Baiti" pitchFamily="66" charset="0"/>
                <a:cs typeface="Mongolian Baiti" pitchFamily="66" charset="0"/>
              </a:rPr>
              <a:t>familiale </a:t>
            </a:r>
            <a:r>
              <a:rPr lang="fr-FR" dirty="0" smtClean="0">
                <a:latin typeface="Mongolian Baiti" pitchFamily="66" charset="0"/>
                <a:cs typeface="Mongolian Baiti" pitchFamily="66" charset="0"/>
              </a:rPr>
              <a:t>(</a:t>
            </a:r>
            <a:r>
              <a:rPr lang="fr-FR" dirty="0">
                <a:latin typeface="Mongolian Baiti" pitchFamily="66" charset="0"/>
                <a:cs typeface="Mongolian Baiti" pitchFamily="66" charset="0"/>
              </a:rPr>
              <a:t>CPEF) </a:t>
            </a:r>
          </a:p>
        </p:txBody>
      </p:sp>
      <p:pic>
        <p:nvPicPr>
          <p:cNvPr id="4" name="Picture 3" descr="index.png"/>
          <p:cNvPicPr>
            <a:picLocks noChangeAspect="1"/>
          </p:cNvPicPr>
          <p:nvPr/>
        </p:nvPicPr>
        <p:blipFill>
          <a:blip r:embed="rId3" cstate="print"/>
          <a:stretch>
            <a:fillRect/>
          </a:stretch>
        </p:blipFill>
        <p:spPr>
          <a:xfrm>
            <a:off x="0" y="6171752"/>
            <a:ext cx="1475656" cy="686247"/>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0" y="0"/>
            <a:ext cx="2736180" cy="2142623"/>
          </a:xfrm>
          <a:prstGeom prst="rect">
            <a:avLst/>
          </a:prstGeom>
          <a:noFill/>
          <a:ln w="9525">
            <a:noFill/>
            <a:round/>
            <a:headEnd/>
            <a:tailEnd/>
          </a:ln>
          <a:effectLst/>
        </p:spPr>
      </p:pic>
      <p:pic>
        <p:nvPicPr>
          <p:cNvPr id="9" name="Picture 8" descr="Logo_ville_nanterre_couleurs.gif"/>
          <p:cNvPicPr>
            <a:picLocks noChangeAspect="1"/>
          </p:cNvPicPr>
          <p:nvPr/>
        </p:nvPicPr>
        <p:blipFill>
          <a:blip r:embed="rId5" cstate="print"/>
          <a:stretch>
            <a:fillRect/>
          </a:stretch>
        </p:blipFill>
        <p:spPr>
          <a:xfrm>
            <a:off x="7452320" y="6204600"/>
            <a:ext cx="1691680" cy="653400"/>
          </a:xfrm>
          <a:prstGeom prst="rect">
            <a:avLst/>
          </a:prstGeom>
        </p:spPr>
      </p:pic>
      <p:sp>
        <p:nvSpPr>
          <p:cNvPr id="7" name="TextBox 6"/>
          <p:cNvSpPr txBox="1"/>
          <p:nvPr/>
        </p:nvSpPr>
        <p:spPr>
          <a:xfrm>
            <a:off x="2699792" y="6211669"/>
            <a:ext cx="5328592" cy="646331"/>
          </a:xfrm>
          <a:prstGeom prst="rect">
            <a:avLst/>
          </a:prstGeom>
          <a:noFill/>
        </p:spPr>
        <p:txBody>
          <a:bodyPr wrap="square" rtlCol="0">
            <a:spAutoFit/>
          </a:bodyPr>
          <a:lstStyle/>
          <a:p>
            <a:r>
              <a:rPr lang="fr-FR" dirty="0" smtClean="0"/>
              <a:t>Dr Terra Claire, </a:t>
            </a:r>
          </a:p>
          <a:p>
            <a:r>
              <a:rPr lang="fr-FR" dirty="0" smtClean="0"/>
              <a:t>Médecin coordinateur CMS Nanterre</a:t>
            </a:r>
            <a:endParaRPr lang="fr-FR" dirty="0"/>
          </a:p>
        </p:txBody>
      </p:sp>
      <p:sp>
        <p:nvSpPr>
          <p:cNvPr id="8" name="TextBox 7"/>
          <p:cNvSpPr txBox="1"/>
          <p:nvPr/>
        </p:nvSpPr>
        <p:spPr>
          <a:xfrm>
            <a:off x="3635896" y="4797152"/>
            <a:ext cx="4824536" cy="369332"/>
          </a:xfrm>
          <a:prstGeom prst="rect">
            <a:avLst/>
          </a:prstGeom>
          <a:noFill/>
        </p:spPr>
        <p:txBody>
          <a:bodyPr wrap="square" rtlCol="0">
            <a:spAutoFit/>
          </a:bodyPr>
          <a:lstStyle/>
          <a:p>
            <a:r>
              <a:rPr lang="fr-FR" dirty="0" smtClean="0"/>
              <a:t>Quelles articulations avec les CeGIDD?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fill="hold" nodeType="clickEffect">
                                  <p:stCondLst>
                                    <p:cond delay="0"/>
                                  </p:stCondLst>
                                  <p:childTnLst>
                                    <p:animRot by="21600000">
                                      <p:cBhvr additive="repl">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60032" y="1484784"/>
            <a:ext cx="2880320" cy="4392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Font typeface="Arial" pitchFamily="34" charset="0"/>
              <a:buChar char="•"/>
            </a:pPr>
            <a:r>
              <a:rPr lang="fr-FR" dirty="0" smtClean="0"/>
              <a:t>Prescription et délivrance contraception</a:t>
            </a:r>
          </a:p>
          <a:p>
            <a:pPr algn="r">
              <a:buFont typeface="Arial" pitchFamily="34" charset="0"/>
              <a:buChar char="•"/>
            </a:pPr>
            <a:endParaRPr lang="fr-FR" sz="1000" dirty="0" smtClean="0"/>
          </a:p>
          <a:p>
            <a:pPr algn="r">
              <a:buFont typeface="Arial" pitchFamily="34" charset="0"/>
              <a:buChar char="•"/>
            </a:pPr>
            <a:r>
              <a:rPr lang="fr-FR" dirty="0" smtClean="0"/>
              <a:t>IVG  </a:t>
            </a:r>
          </a:p>
          <a:p>
            <a:pPr algn="r"/>
            <a:r>
              <a:rPr lang="fr-FR" dirty="0" smtClean="0"/>
              <a:t>Médicamenteuse</a:t>
            </a:r>
          </a:p>
          <a:p>
            <a:pPr algn="r"/>
            <a:endParaRPr lang="fr-FR" sz="1000" dirty="0" smtClean="0"/>
          </a:p>
          <a:p>
            <a:pPr algn="r">
              <a:buFont typeface="Arial" pitchFamily="34" charset="0"/>
              <a:buChar char="•"/>
            </a:pPr>
            <a:r>
              <a:rPr lang="fr-FR" dirty="0" smtClean="0"/>
              <a:t>Suivi Gynéco</a:t>
            </a:r>
          </a:p>
          <a:p>
            <a:pPr algn="r">
              <a:buFont typeface="Arial" pitchFamily="34" charset="0"/>
              <a:buChar char="•"/>
            </a:pPr>
            <a:endParaRPr lang="fr-FR" sz="1000" dirty="0" smtClean="0"/>
          </a:p>
          <a:p>
            <a:pPr algn="r">
              <a:buFont typeface="Arial" pitchFamily="34" charset="0"/>
              <a:buChar char="•"/>
            </a:pPr>
            <a:r>
              <a:rPr lang="fr-FR" dirty="0" smtClean="0"/>
              <a:t>Conseil conjugal et familial</a:t>
            </a:r>
          </a:p>
          <a:p>
            <a:pPr algn="r">
              <a:buFont typeface="Arial" pitchFamily="34" charset="0"/>
              <a:buChar char="•"/>
            </a:pPr>
            <a:endParaRPr lang="fr-FR" sz="1000" dirty="0" smtClean="0"/>
          </a:p>
          <a:p>
            <a:pPr algn="r">
              <a:buFont typeface="Arial" pitchFamily="34" charset="0"/>
              <a:buChar char="•"/>
            </a:pPr>
            <a:r>
              <a:rPr lang="fr-FR" dirty="0" smtClean="0"/>
              <a:t>Education à la vie affective sexuelle et relationnelle</a:t>
            </a:r>
          </a:p>
          <a:p>
            <a:pPr algn="r"/>
            <a:r>
              <a:rPr lang="fr-FR" dirty="0" smtClean="0"/>
              <a:t>   </a:t>
            </a:r>
          </a:p>
          <a:p>
            <a:pPr algn="r"/>
            <a:r>
              <a:rPr lang="fr-FR" dirty="0" smtClean="0"/>
              <a:t> </a:t>
            </a:r>
          </a:p>
          <a:p>
            <a:r>
              <a:rPr lang="fr-FR" dirty="0" smtClean="0"/>
              <a:t>  </a:t>
            </a:r>
            <a:endParaRPr lang="fr-FR" dirty="0"/>
          </a:p>
        </p:txBody>
      </p:sp>
      <p:sp>
        <p:nvSpPr>
          <p:cNvPr id="2" name="Title 1"/>
          <p:cNvSpPr>
            <a:spLocks noGrp="1"/>
          </p:cNvSpPr>
          <p:nvPr>
            <p:ph type="title"/>
          </p:nvPr>
        </p:nvSpPr>
        <p:spPr>
          <a:xfrm>
            <a:off x="467544" y="-571500"/>
            <a:ext cx="7571184" cy="1143000"/>
          </a:xfrm>
        </p:spPr>
        <p:txBody>
          <a:bodyPr>
            <a:noAutofit/>
          </a:bodyPr>
          <a:lstStyle/>
          <a:p>
            <a:r>
              <a:rPr lang="fr-FR" sz="2800" dirty="0" smtClean="0"/>
              <a:t>articulations </a:t>
            </a:r>
            <a:r>
              <a:rPr lang="fr-FR" sz="2800" dirty="0" err="1" smtClean="0"/>
              <a:t>CegiDD</a:t>
            </a:r>
            <a:r>
              <a:rPr lang="fr-FR" sz="2800" dirty="0" smtClean="0"/>
              <a:t> et CPEF</a:t>
            </a:r>
            <a:endParaRPr lang="fr-FR" sz="2800" dirty="0"/>
          </a:p>
        </p:txBody>
      </p:sp>
      <p:sp>
        <p:nvSpPr>
          <p:cNvPr id="4" name="Rounded Rectangle 3"/>
          <p:cNvSpPr/>
          <p:nvPr/>
        </p:nvSpPr>
        <p:spPr>
          <a:xfrm>
            <a:off x="539552" y="1484784"/>
            <a:ext cx="2952328" cy="44644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dirty="0" smtClean="0"/>
              <a:t>Consultation avec </a:t>
            </a:r>
            <a:r>
              <a:rPr lang="fr-FR" dirty="0" err="1" smtClean="0"/>
              <a:t>counseling</a:t>
            </a:r>
            <a:endParaRPr lang="fr-FR" dirty="0" smtClean="0"/>
          </a:p>
          <a:p>
            <a:r>
              <a:rPr lang="fr-FR" dirty="0" smtClean="0"/>
              <a:t> </a:t>
            </a:r>
          </a:p>
          <a:p>
            <a:pPr>
              <a:buFont typeface="Arial" pitchFamily="34" charset="0"/>
              <a:buChar char="•"/>
            </a:pPr>
            <a:r>
              <a:rPr lang="fr-FR" dirty="0" smtClean="0"/>
              <a:t>Conseils </a:t>
            </a:r>
          </a:p>
          <a:p>
            <a:r>
              <a:rPr lang="fr-FR" dirty="0" smtClean="0"/>
              <a:t>Personnalisés</a:t>
            </a:r>
          </a:p>
          <a:p>
            <a:endParaRPr lang="fr-FR" sz="1000" dirty="0" smtClean="0"/>
          </a:p>
          <a:p>
            <a:pPr>
              <a:buFont typeface="Arial" pitchFamily="34" charset="0"/>
              <a:buChar char="•"/>
            </a:pPr>
            <a:r>
              <a:rPr lang="fr-FR" dirty="0" smtClean="0"/>
              <a:t>Prise en charge AEV</a:t>
            </a:r>
          </a:p>
          <a:p>
            <a:pPr>
              <a:buFont typeface="Arial" pitchFamily="34" charset="0"/>
              <a:buChar char="•"/>
            </a:pPr>
            <a:endParaRPr lang="fr-FR" sz="1000" dirty="0" smtClean="0"/>
          </a:p>
          <a:p>
            <a:pPr>
              <a:buFont typeface="Arial" pitchFamily="34" charset="0"/>
              <a:buChar char="•"/>
            </a:pPr>
            <a:r>
              <a:rPr lang="fr-FR" dirty="0" smtClean="0"/>
              <a:t>Sexologue</a:t>
            </a:r>
          </a:p>
          <a:p>
            <a:pPr>
              <a:buFont typeface="Arial" pitchFamily="34" charset="0"/>
              <a:buChar char="•"/>
            </a:pPr>
            <a:endParaRPr lang="fr-FR" sz="1000" dirty="0" smtClean="0"/>
          </a:p>
          <a:p>
            <a:pPr>
              <a:buFont typeface="Arial" pitchFamily="34" charset="0"/>
              <a:buChar char="•"/>
            </a:pPr>
            <a:r>
              <a:rPr lang="fr-FR" dirty="0" smtClean="0"/>
              <a:t>Actions hors les </a:t>
            </a:r>
          </a:p>
          <a:p>
            <a:pPr>
              <a:buFont typeface="Arial" pitchFamily="34" charset="0"/>
              <a:buChar char="•"/>
            </a:pPr>
            <a:r>
              <a:rPr lang="fr-FR" dirty="0" smtClean="0"/>
              <a:t>murs de dépistage </a:t>
            </a:r>
          </a:p>
          <a:p>
            <a:pPr>
              <a:buFont typeface="Arial" pitchFamily="34" charset="0"/>
              <a:buChar char="•"/>
            </a:pPr>
            <a:endParaRPr lang="fr-FR" dirty="0" smtClean="0"/>
          </a:p>
          <a:p>
            <a:pPr>
              <a:buFont typeface="Arial" pitchFamily="34" charset="0"/>
              <a:buChar char="•"/>
            </a:pPr>
            <a:r>
              <a:rPr lang="fr-FR" dirty="0" smtClean="0"/>
              <a:t>Expertise et conseil auprès des professionnels locaux</a:t>
            </a:r>
          </a:p>
          <a:p>
            <a:pPr algn="ctr">
              <a:buFont typeface="Arial" pitchFamily="34" charset="0"/>
              <a:buChar char="•"/>
            </a:pPr>
            <a:endParaRPr lang="fr-FR" dirty="0"/>
          </a:p>
        </p:txBody>
      </p:sp>
      <p:sp>
        <p:nvSpPr>
          <p:cNvPr id="5" name="Rounded Rectangle 4"/>
          <p:cNvSpPr/>
          <p:nvPr/>
        </p:nvSpPr>
        <p:spPr>
          <a:xfrm>
            <a:off x="3347864" y="1556792"/>
            <a:ext cx="1944216"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Prise en charge Psychologique  et sociale </a:t>
            </a:r>
          </a:p>
        </p:txBody>
      </p:sp>
      <p:sp>
        <p:nvSpPr>
          <p:cNvPr id="11" name="Rounded Rectangle 10"/>
          <p:cNvSpPr/>
          <p:nvPr/>
        </p:nvSpPr>
        <p:spPr>
          <a:xfrm>
            <a:off x="3347864" y="2204864"/>
            <a:ext cx="1944216"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Dépistage et Traitement IST</a:t>
            </a:r>
          </a:p>
        </p:txBody>
      </p:sp>
      <p:sp>
        <p:nvSpPr>
          <p:cNvPr id="12" name="Rounded Rectangle 11"/>
          <p:cNvSpPr/>
          <p:nvPr/>
        </p:nvSpPr>
        <p:spPr>
          <a:xfrm>
            <a:off x="3347864" y="2852936"/>
            <a:ext cx="1944216"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Délivrance contraception urgence </a:t>
            </a:r>
          </a:p>
        </p:txBody>
      </p:sp>
      <p:sp>
        <p:nvSpPr>
          <p:cNvPr id="15" name="Rounded Rectangle 14"/>
          <p:cNvSpPr/>
          <p:nvPr/>
        </p:nvSpPr>
        <p:spPr>
          <a:xfrm>
            <a:off x="3347864" y="3501008"/>
            <a:ext cx="1944216"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Première prise en charge demande IVG </a:t>
            </a:r>
            <a:endParaRPr lang="fr-FR" sz="1200" dirty="0">
              <a:solidFill>
                <a:schemeClr val="tx1"/>
              </a:solidFill>
            </a:endParaRPr>
          </a:p>
        </p:txBody>
      </p:sp>
      <p:sp>
        <p:nvSpPr>
          <p:cNvPr id="17" name="Rounded Rectangle 16"/>
          <p:cNvSpPr/>
          <p:nvPr/>
        </p:nvSpPr>
        <p:spPr>
          <a:xfrm>
            <a:off x="3347864" y="4149080"/>
            <a:ext cx="1944216"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Détection et prise en charge des violences </a:t>
            </a:r>
            <a:endParaRPr lang="fr-FR" sz="1200" dirty="0">
              <a:solidFill>
                <a:schemeClr val="tx1"/>
              </a:solidFill>
            </a:endParaRPr>
          </a:p>
        </p:txBody>
      </p:sp>
      <p:sp>
        <p:nvSpPr>
          <p:cNvPr id="18" name="Rounded Rectangle 17"/>
          <p:cNvSpPr/>
          <p:nvPr/>
        </p:nvSpPr>
        <p:spPr>
          <a:xfrm>
            <a:off x="3347864" y="5229200"/>
            <a:ext cx="1944216"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Médiation santé </a:t>
            </a:r>
            <a:endParaRPr lang="fr-FR" sz="1200" dirty="0">
              <a:solidFill>
                <a:schemeClr val="tx1"/>
              </a:solidFill>
            </a:endParaRPr>
          </a:p>
        </p:txBody>
      </p:sp>
      <p:sp>
        <p:nvSpPr>
          <p:cNvPr id="19" name="Rounded Rectangle 18"/>
          <p:cNvSpPr/>
          <p:nvPr/>
        </p:nvSpPr>
        <p:spPr>
          <a:xfrm>
            <a:off x="1403648" y="836712"/>
            <a:ext cx="5760640"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Accueil unique ? Anonyme possible  </a:t>
            </a:r>
            <a:endParaRPr lang="fr-FR" sz="1200" dirty="0">
              <a:solidFill>
                <a:schemeClr val="tx1"/>
              </a:solidFill>
            </a:endParaRPr>
          </a:p>
        </p:txBody>
      </p:sp>
      <p:sp>
        <p:nvSpPr>
          <p:cNvPr id="20" name="Rounded Rectangle 19"/>
          <p:cNvSpPr/>
          <p:nvPr/>
        </p:nvSpPr>
        <p:spPr>
          <a:xfrm>
            <a:off x="1475656" y="6165304"/>
            <a:ext cx="2088232" cy="69269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Cs spécialisées/ infectiologie, proctologie, </a:t>
            </a:r>
            <a:r>
              <a:rPr lang="fr-FR" sz="1200" dirty="0" err="1" smtClean="0">
                <a:solidFill>
                  <a:schemeClr val="tx1"/>
                </a:solidFill>
              </a:rPr>
              <a:t>dermato-vénérologie</a:t>
            </a:r>
            <a:r>
              <a:rPr lang="fr-FR" sz="1200" dirty="0" smtClean="0">
                <a:solidFill>
                  <a:schemeClr val="tx1"/>
                </a:solidFill>
              </a:rPr>
              <a:t>  </a:t>
            </a:r>
            <a:endParaRPr lang="fr-FR" sz="1200" dirty="0">
              <a:solidFill>
                <a:schemeClr val="tx1"/>
              </a:solidFill>
            </a:endParaRPr>
          </a:p>
        </p:txBody>
      </p:sp>
      <p:sp>
        <p:nvSpPr>
          <p:cNvPr id="21" name="Rounded Rectangle 20"/>
          <p:cNvSpPr/>
          <p:nvPr/>
        </p:nvSpPr>
        <p:spPr>
          <a:xfrm>
            <a:off x="3563888" y="6165304"/>
            <a:ext cx="2016224" cy="69269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Laboratoire/ pharmacie </a:t>
            </a:r>
            <a:endParaRPr lang="fr-FR" sz="1200" dirty="0">
              <a:solidFill>
                <a:schemeClr val="tx1"/>
              </a:solidFill>
            </a:endParaRPr>
          </a:p>
        </p:txBody>
      </p:sp>
      <p:sp>
        <p:nvSpPr>
          <p:cNvPr id="22" name="Rounded Rectangle 21"/>
          <p:cNvSpPr/>
          <p:nvPr/>
        </p:nvSpPr>
        <p:spPr>
          <a:xfrm>
            <a:off x="3347864" y="5661248"/>
            <a:ext cx="194421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Coordination </a:t>
            </a:r>
            <a:endParaRPr lang="fr-FR" sz="1200" dirty="0">
              <a:solidFill>
                <a:schemeClr val="tx1"/>
              </a:solidFill>
            </a:endParaRPr>
          </a:p>
        </p:txBody>
      </p:sp>
      <p:sp>
        <p:nvSpPr>
          <p:cNvPr id="23" name="Rounded Rectangle 22"/>
          <p:cNvSpPr/>
          <p:nvPr/>
        </p:nvSpPr>
        <p:spPr>
          <a:xfrm>
            <a:off x="3347864" y="4797152"/>
            <a:ext cx="1944216"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Vaccinations</a:t>
            </a:r>
            <a:endParaRPr lang="fr-FR" sz="1200" dirty="0">
              <a:solidFill>
                <a:schemeClr val="tx1"/>
              </a:solidFill>
            </a:endParaRPr>
          </a:p>
        </p:txBody>
      </p:sp>
      <p:sp>
        <p:nvSpPr>
          <p:cNvPr id="24" name="Rounded Rectangle 23"/>
          <p:cNvSpPr/>
          <p:nvPr/>
        </p:nvSpPr>
        <p:spPr>
          <a:xfrm>
            <a:off x="6084168" y="6165304"/>
            <a:ext cx="1944216" cy="6926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Associations </a:t>
            </a:r>
            <a:endParaRPr lang="fr-FR" sz="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CeGIDD Boucle </a:t>
            </a:r>
            <a:r>
              <a:rPr lang="fr-FR" dirty="0" smtClean="0"/>
              <a:t>Nord : </a:t>
            </a:r>
            <a:r>
              <a:rPr lang="fr-FR" dirty="0" err="1" smtClean="0"/>
              <a:t>lienS</a:t>
            </a:r>
            <a:r>
              <a:rPr lang="fr-FR" dirty="0" smtClean="0"/>
              <a:t> avec les CPEF  </a:t>
            </a:r>
            <a:endParaRPr lang="fr-FR" dirty="0"/>
          </a:p>
        </p:txBody>
      </p:sp>
      <p:sp>
        <p:nvSpPr>
          <p:cNvPr id="3" name="Content Placeholder 2"/>
          <p:cNvSpPr>
            <a:spLocks noGrp="1"/>
          </p:cNvSpPr>
          <p:nvPr>
            <p:ph idx="1"/>
          </p:nvPr>
        </p:nvSpPr>
        <p:spPr/>
        <p:txBody>
          <a:bodyPr>
            <a:normAutofit lnSpcReduction="10000"/>
          </a:bodyPr>
          <a:lstStyle/>
          <a:p>
            <a:r>
              <a:rPr lang="fr-FR" dirty="0" smtClean="0"/>
              <a:t>Définir les parcours de soins des usagers </a:t>
            </a:r>
          </a:p>
          <a:p>
            <a:r>
              <a:rPr lang="fr-FR" dirty="0" smtClean="0"/>
              <a:t>Coordonner : plateforme de coordination?  </a:t>
            </a:r>
          </a:p>
          <a:p>
            <a:pPr>
              <a:buNone/>
            </a:pPr>
            <a:r>
              <a:rPr lang="fr-FR" dirty="0" smtClean="0"/>
              <a:t>CeGIDD et CPEF . </a:t>
            </a:r>
          </a:p>
          <a:p>
            <a:pPr>
              <a:buNone/>
            </a:pPr>
            <a:r>
              <a:rPr lang="fr-FR" dirty="0" smtClean="0"/>
              <a:t>Formation commune des acteurs / BSC</a:t>
            </a:r>
          </a:p>
          <a:p>
            <a:pPr>
              <a:buNone/>
            </a:pPr>
            <a:r>
              <a:rPr lang="fr-FR" dirty="0" smtClean="0"/>
              <a:t>(</a:t>
            </a:r>
            <a:r>
              <a:rPr lang="fr-FR" dirty="0" err="1" smtClean="0"/>
              <a:t>Re</a:t>
            </a:r>
            <a:r>
              <a:rPr lang="fr-FR" dirty="0" smtClean="0"/>
              <a:t>)connaissance des spécificités de chacun </a:t>
            </a:r>
          </a:p>
          <a:p>
            <a:r>
              <a:rPr lang="fr-FR" dirty="0" smtClean="0"/>
              <a:t>Uniformisation des SI de recueil de données pour recherche et piloter politique de santé publique</a:t>
            </a:r>
          </a:p>
          <a:p>
            <a:r>
              <a:rPr lang="fr-FR" dirty="0" smtClean="0"/>
              <a:t>Adéquation des financements aux missions définies, en tenant compte de l’avis des professionnels.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9457" name="Object 1"/>
          <p:cNvGraphicFramePr>
            <a:graphicFrameLocks noChangeAspect="1"/>
          </p:cNvGraphicFramePr>
          <p:nvPr/>
        </p:nvGraphicFramePr>
        <p:xfrm>
          <a:off x="251520" y="0"/>
          <a:ext cx="8532440" cy="6399330"/>
        </p:xfrm>
        <a:graphic>
          <a:graphicData uri="http://schemas.openxmlformats.org/presentationml/2006/ole">
            <p:oleObj spid="_x0000_s19457" name="Slide" r:id="rId3" imgW="4535258" imgH="3399962" progId="PowerPoint.Slide.12">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r-FR" dirty="0"/>
          </a:p>
        </p:txBody>
      </p:sp>
      <p:sp>
        <p:nvSpPr>
          <p:cNvPr id="3" name="Text Placeholder 2"/>
          <p:cNvSpPr>
            <a:spLocks noGrp="1"/>
          </p:cNvSpPr>
          <p:nvPr>
            <p:ph type="body" idx="1"/>
          </p:nvPr>
        </p:nvSpPr>
        <p:spPr/>
        <p:txBody>
          <a:bodyPr/>
          <a:lstStyle/>
          <a:p>
            <a:endParaRPr lang="fr-FR" dirty="0"/>
          </a:p>
        </p:txBody>
      </p:sp>
      <p:pic>
        <p:nvPicPr>
          <p:cNvPr id="9" name="Content Placeholder 8" descr="35051134.jpg"/>
          <p:cNvPicPr>
            <a:picLocks noGrp="1" noChangeAspect="1"/>
          </p:cNvPicPr>
          <p:nvPr>
            <p:ph sz="quarter" idx="2"/>
          </p:nvPr>
        </p:nvPicPr>
        <p:blipFill>
          <a:blip r:embed="rId3" cstate="print"/>
          <a:stretch>
            <a:fillRect/>
          </a:stretch>
        </p:blipFill>
        <p:spPr>
          <a:xfrm>
            <a:off x="251520" y="2924944"/>
            <a:ext cx="3997891" cy="3443104"/>
          </a:xfrm>
        </p:spPr>
      </p:pic>
      <p:sp>
        <p:nvSpPr>
          <p:cNvPr id="1028" name="AutoShape 4" descr="Résultat de recherche d'images pour &quot;liberté sexualités egalité&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Résultat de recherche d'images pour &quot;liberté sexualités egalité&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4355976" y="4365104"/>
            <a:ext cx="4788024" cy="1569660"/>
          </a:xfrm>
          <a:prstGeom prst="rect">
            <a:avLst/>
          </a:prstGeom>
        </p:spPr>
        <p:txBody>
          <a:bodyPr wrap="square">
            <a:spAutoFit/>
          </a:bodyPr>
          <a:lstStyle/>
          <a:p>
            <a:r>
              <a:rPr lang="fr-FR" sz="3200" b="1" i="1" dirty="0" smtClean="0"/>
              <a:t>Mouvement d’éducation populaire </a:t>
            </a:r>
          </a:p>
          <a:p>
            <a:r>
              <a:rPr lang="fr-FR" sz="3200" b="1" i="1" dirty="0" smtClean="0"/>
              <a:t>et féministe </a:t>
            </a:r>
            <a:endParaRPr lang="fr-FR" sz="3200" b="1" i="1" dirty="0"/>
          </a:p>
        </p:txBody>
      </p:sp>
      <p:pic>
        <p:nvPicPr>
          <p:cNvPr id="1032" name="Picture 8" descr="Afficher l'image d'origine"/>
          <p:cNvPicPr>
            <a:picLocks noChangeAspect="1" noChangeArrowheads="1"/>
          </p:cNvPicPr>
          <p:nvPr/>
        </p:nvPicPr>
        <p:blipFill>
          <a:blip r:embed="rId4" cstate="print"/>
          <a:srcRect/>
          <a:stretch>
            <a:fillRect/>
          </a:stretch>
        </p:blipFill>
        <p:spPr bwMode="auto">
          <a:xfrm>
            <a:off x="395536" y="0"/>
            <a:ext cx="7728793" cy="2286001"/>
          </a:xfrm>
          <a:prstGeom prst="rect">
            <a:avLst/>
          </a:prstGeom>
          <a:noFill/>
        </p:spPr>
      </p:pic>
      <p:sp>
        <p:nvSpPr>
          <p:cNvPr id="12" name="Text Placeholder 11"/>
          <p:cNvSpPr>
            <a:spLocks noGrp="1"/>
          </p:cNvSpPr>
          <p:nvPr>
            <p:ph type="body" sz="half" idx="3"/>
          </p:nvPr>
        </p:nvSpPr>
        <p:spPr/>
        <p:txBody>
          <a:bodyPr/>
          <a:lstStyle/>
          <a:p>
            <a:endParaRPr lang="fr-FR" dirty="0"/>
          </a:p>
        </p:txBody>
      </p:sp>
      <p:sp>
        <p:nvSpPr>
          <p:cNvPr id="15" name="Content Placeholder 14"/>
          <p:cNvSpPr>
            <a:spLocks noGrp="1"/>
          </p:cNvSpPr>
          <p:nvPr>
            <p:ph sz="quarter" idx="4"/>
          </p:nvPr>
        </p:nvSpPr>
        <p:spPr/>
        <p:txBody>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p:cNvPicPr>
            <a:picLocks/>
          </p:cNvPicPr>
          <p:nvPr/>
        </p:nvPicPr>
        <p:blipFill>
          <a:blip r:embed="rId2" cstate="print"/>
          <a:srcRect l="24943" t="32721" r="25057" b="15625"/>
          <a:stretch>
            <a:fillRect/>
          </a:stretch>
        </p:blipFill>
        <p:spPr bwMode="auto">
          <a:xfrm>
            <a:off x="971600" y="764704"/>
            <a:ext cx="7056784" cy="540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536" y="908720"/>
          <a:ext cx="763284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43608" y="188640"/>
            <a:ext cx="6480720" cy="923330"/>
          </a:xfrm>
          <a:prstGeom prst="rect">
            <a:avLst/>
          </a:prstGeom>
          <a:noFill/>
        </p:spPr>
        <p:txBody>
          <a:bodyPr wrap="square" rtlCol="0">
            <a:spAutoFit/>
          </a:bodyPr>
          <a:lstStyle/>
          <a:p>
            <a:r>
              <a:rPr lang="fr-FR" dirty="0" smtClean="0"/>
              <a:t>Dispositif qui favorise l’accessibilité à la contraception pour un public jeune, précaire et vulnérable </a:t>
            </a:r>
          </a:p>
          <a:p>
            <a:endParaRPr lang="fr-FR" dirty="0"/>
          </a:p>
        </p:txBody>
      </p:sp>
      <p:sp>
        <p:nvSpPr>
          <p:cNvPr id="5" name="Text Placeholder 2"/>
          <p:cNvSpPr txBox="1">
            <a:spLocks/>
          </p:cNvSpPr>
          <p:nvPr/>
        </p:nvSpPr>
        <p:spPr>
          <a:xfrm>
            <a:off x="5623560" y="6400800"/>
            <a:ext cx="3520440" cy="457200"/>
          </a:xfrm>
          <a:prstGeom prst="rect">
            <a:avLst/>
          </a:prstGeom>
        </p:spPr>
        <p:txBody>
          <a:bodyPr>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articles L2112-2 et R2311-7 du Code de la santé publique. </a:t>
            </a: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259632" y="6309320"/>
            <a:ext cx="2284600" cy="369332"/>
          </a:xfrm>
          <a:prstGeom prst="rect">
            <a:avLst/>
          </a:prstGeom>
        </p:spPr>
        <p:txBody>
          <a:bodyPr wrap="none">
            <a:spAutoFit/>
          </a:bodyPr>
          <a:lstStyle/>
          <a:p>
            <a:r>
              <a:rPr lang="fr-FR" dirty="0" smtClean="0"/>
              <a:t>mais pas seulement </a:t>
            </a:r>
          </a:p>
        </p:txBody>
      </p:sp>
      <p:sp>
        <p:nvSpPr>
          <p:cNvPr id="7" name="Rectangle 6"/>
          <p:cNvSpPr/>
          <p:nvPr/>
        </p:nvSpPr>
        <p:spPr>
          <a:xfrm flipH="1">
            <a:off x="7812360" y="0"/>
            <a:ext cx="1331640" cy="1446550"/>
          </a:xfrm>
          <a:prstGeom prst="rect">
            <a:avLst/>
          </a:prstGeom>
        </p:spPr>
        <p:txBody>
          <a:bodyPr wrap="square">
            <a:spAutoFit/>
          </a:bodyPr>
          <a:lstStyle/>
          <a:p>
            <a:pPr algn="r"/>
            <a:r>
              <a:rPr lang="fr-FR" sz="2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Les CPEF                  et leurs missions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19256" cy="635670"/>
          </a:xfrm>
        </p:spPr>
        <p:txBody>
          <a:bodyPr>
            <a:normAutofit fontScale="90000"/>
          </a:bodyPr>
          <a:lstStyle/>
          <a:p>
            <a:r>
              <a:rPr lang="fr-FR" dirty="0" smtClean="0"/>
              <a:t/>
            </a:r>
            <a:br>
              <a:rPr lang="fr-FR" dirty="0" smtClean="0"/>
            </a:br>
            <a:r>
              <a:rPr lang="fr-FR" sz="2200" b="0" dirty="0" smtClean="0"/>
              <a:t>CPEF Service Municipal de sante de la ville de Nanterre , Délégation du Département des Hauts de Seine</a:t>
            </a:r>
            <a:br>
              <a:rPr lang="fr-FR" sz="2200" b="0" dirty="0" smtClean="0"/>
            </a:br>
            <a:r>
              <a:rPr lang="fr-FR" sz="2200" b="0" dirty="0" smtClean="0"/>
              <a:t> </a:t>
            </a:r>
            <a:r>
              <a:rPr lang="fr-FR" b="0" dirty="0" smtClean="0"/>
              <a:t/>
            </a:r>
            <a:br>
              <a:rPr lang="fr-FR" b="0" dirty="0" smtClean="0"/>
            </a:br>
            <a:r>
              <a:rPr lang="fr-FR" dirty="0"/>
              <a:t> Profil des patientes -</a:t>
            </a:r>
            <a:endParaRPr lang="fr-FR" b="0" dirty="0"/>
          </a:p>
        </p:txBody>
      </p:sp>
      <p:sp>
        <p:nvSpPr>
          <p:cNvPr id="4" name="Text Placeholder 3"/>
          <p:cNvSpPr>
            <a:spLocks noGrp="1"/>
          </p:cNvSpPr>
          <p:nvPr>
            <p:ph type="body" idx="2"/>
          </p:nvPr>
        </p:nvSpPr>
        <p:spPr>
          <a:xfrm>
            <a:off x="251520" y="1435101"/>
            <a:ext cx="4320480" cy="1921892"/>
          </a:xfrm>
        </p:spPr>
        <p:txBody>
          <a:bodyPr>
            <a:normAutofit/>
          </a:bodyPr>
          <a:lstStyle/>
          <a:p>
            <a:r>
              <a:rPr lang="fr-FR" sz="2800" dirty="0" smtClean="0"/>
              <a:t>La file active est composée de 530 personnes dont 32 hommes,</a:t>
            </a:r>
          </a:p>
          <a:p>
            <a:endParaRPr lang="fr-FR" dirty="0"/>
          </a:p>
        </p:txBody>
      </p:sp>
      <p:graphicFrame>
        <p:nvGraphicFramePr>
          <p:cNvPr id="5" name="Content Placeholder 4"/>
          <p:cNvGraphicFramePr>
            <a:graphicFrameLocks noGrp="1"/>
          </p:cNvGraphicFramePr>
          <p:nvPr>
            <p:ph sz="half" idx="1"/>
          </p:nvPr>
        </p:nvGraphicFramePr>
        <p:xfrm>
          <a:off x="827584" y="3429000"/>
          <a:ext cx="7020272"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07904" y="1268760"/>
            <a:ext cx="4608512" cy="2092881"/>
          </a:xfrm>
          <a:prstGeom prst="rect">
            <a:avLst/>
          </a:prstGeom>
          <a:noFill/>
        </p:spPr>
        <p:txBody>
          <a:bodyPr wrap="square" rtlCol="0">
            <a:spAutoFit/>
          </a:bodyPr>
          <a:lstStyle/>
          <a:p>
            <a:pPr lvl="1"/>
            <a:r>
              <a:rPr lang="fr-FR" sz="2800" dirty="0" smtClean="0">
                <a:solidFill>
                  <a:schemeClr val="bg1">
                    <a:lumMod val="50000"/>
                  </a:schemeClr>
                </a:solidFill>
              </a:rPr>
              <a:t>10 % mineures</a:t>
            </a:r>
          </a:p>
          <a:p>
            <a:pPr lvl="1"/>
            <a:r>
              <a:rPr lang="fr-FR" sz="2800" dirty="0" smtClean="0">
                <a:solidFill>
                  <a:schemeClr val="bg1">
                    <a:lumMod val="50000"/>
                  </a:schemeClr>
                </a:solidFill>
              </a:rPr>
              <a:t>47% entre 18 et 25 ans. </a:t>
            </a:r>
          </a:p>
          <a:p>
            <a:pPr lvl="1"/>
            <a:r>
              <a:rPr lang="fr-FR" sz="2800" dirty="0" smtClean="0">
                <a:solidFill>
                  <a:schemeClr val="bg1">
                    <a:lumMod val="50000"/>
                  </a:schemeClr>
                </a:solidFill>
              </a:rPr>
              <a:t>15 % entre 26 et 30 ans </a:t>
            </a:r>
          </a:p>
          <a:p>
            <a:pPr lvl="1"/>
            <a:r>
              <a:rPr lang="fr-FR" sz="2800" dirty="0" smtClean="0">
                <a:solidFill>
                  <a:schemeClr val="bg1">
                    <a:lumMod val="50000"/>
                  </a:schemeClr>
                </a:solidFill>
              </a:rPr>
              <a:t>Plus de 30 ans : 28 % </a:t>
            </a:r>
          </a:p>
          <a:p>
            <a:endParaRPr lang="fr-FR" dirty="0"/>
          </a:p>
        </p:txBody>
      </p:sp>
      <p:pic>
        <p:nvPicPr>
          <p:cNvPr id="7" name="Picture 6" descr="index.png"/>
          <p:cNvPicPr>
            <a:picLocks noChangeAspect="1"/>
          </p:cNvPicPr>
          <p:nvPr/>
        </p:nvPicPr>
        <p:blipFill>
          <a:blip r:embed="rId4" cstate="print"/>
          <a:stretch>
            <a:fillRect/>
          </a:stretch>
        </p:blipFill>
        <p:spPr>
          <a:xfrm>
            <a:off x="0" y="6171752"/>
            <a:ext cx="1475656" cy="686247"/>
          </a:xfrm>
          <a:prstGeom prst="rect">
            <a:avLst/>
          </a:prstGeom>
        </p:spPr>
      </p:pic>
      <p:pic>
        <p:nvPicPr>
          <p:cNvPr id="8" name="Picture 7" descr="Logo_ville_nanterre_couleurs.gif"/>
          <p:cNvPicPr>
            <a:picLocks noChangeAspect="1"/>
          </p:cNvPicPr>
          <p:nvPr/>
        </p:nvPicPr>
        <p:blipFill>
          <a:blip r:embed="rId5" cstate="print"/>
          <a:stretch>
            <a:fillRect/>
          </a:stretch>
        </p:blipFill>
        <p:spPr>
          <a:xfrm>
            <a:off x="7835798" y="6237312"/>
            <a:ext cx="1308202" cy="6206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2132856"/>
            <a:ext cx="3682752" cy="220886"/>
          </a:xfrm>
        </p:spPr>
        <p:txBody>
          <a:bodyPr>
            <a:normAutofit fontScale="90000"/>
          </a:bodyPr>
          <a:lstStyle/>
          <a:p>
            <a:r>
              <a:rPr lang="fr-FR" dirty="0" smtClean="0"/>
              <a:t>Répartition selon motifs des consultations </a:t>
            </a:r>
            <a:endParaRPr lang="fr-FR" dirty="0"/>
          </a:p>
        </p:txBody>
      </p:sp>
      <p:graphicFrame>
        <p:nvGraphicFramePr>
          <p:cNvPr id="5" name="Content Placeholder 4"/>
          <p:cNvGraphicFramePr>
            <a:graphicFrameLocks noGrp="1"/>
          </p:cNvGraphicFramePr>
          <p:nvPr>
            <p:ph sz="half" idx="1"/>
          </p:nvPr>
        </p:nvGraphicFramePr>
        <p:xfrm>
          <a:off x="3851920" y="1484784"/>
          <a:ext cx="5112568" cy="489654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0" y="188640"/>
            <a:ext cx="4572000" cy="4985395"/>
          </a:xfrm>
        </p:spPr>
        <p:txBody>
          <a:bodyPr>
            <a:noAutofit/>
          </a:bodyPr>
          <a:lstStyle/>
          <a:p>
            <a:pPr>
              <a:buNone/>
            </a:pPr>
            <a:r>
              <a:rPr lang="fr-FR" sz="2400" b="1" i="1" dirty="0" smtClean="0"/>
              <a:t>814 consultations en 2014</a:t>
            </a:r>
          </a:p>
          <a:p>
            <a:r>
              <a:rPr lang="fr-FR" sz="2400" dirty="0" smtClean="0"/>
              <a:t>16 % des consultations le sont en rapport avec une IST. </a:t>
            </a:r>
          </a:p>
          <a:p>
            <a:pPr>
              <a:buNone/>
            </a:pPr>
            <a:r>
              <a:rPr lang="fr-FR" sz="2400" i="1" dirty="0" smtClean="0"/>
              <a:t>(Motif: prise de risque / symptômes / traitement)</a:t>
            </a:r>
          </a:p>
          <a:p>
            <a:r>
              <a:rPr lang="fr-FR" sz="2400" i="1" dirty="0" smtClean="0"/>
              <a:t>10 % (7 %) </a:t>
            </a:r>
            <a:r>
              <a:rPr lang="fr-FR" sz="2400" dirty="0" smtClean="0"/>
              <a:t>des consultations sont en rapport avec une demande d’IVG. </a:t>
            </a:r>
          </a:p>
          <a:p>
            <a:r>
              <a:rPr lang="fr-FR" sz="2400" dirty="0" smtClean="0"/>
              <a:t>Parmi ces IST, </a:t>
            </a:r>
          </a:p>
          <a:p>
            <a:pPr>
              <a:buNone/>
            </a:pPr>
            <a:r>
              <a:rPr lang="fr-FR" sz="2400" dirty="0" smtClean="0"/>
              <a:t>	il y a eu 23 % de demandes </a:t>
            </a:r>
          </a:p>
          <a:p>
            <a:pPr>
              <a:buNone/>
            </a:pPr>
            <a:r>
              <a:rPr lang="fr-FR" sz="2400" dirty="0" smtClean="0"/>
              <a:t>	de prise en charge anonymes et gratuites  </a:t>
            </a:r>
            <a:endParaRPr lang="fr-FR" sz="2400" dirty="0"/>
          </a:p>
        </p:txBody>
      </p:sp>
      <p:sp>
        <p:nvSpPr>
          <p:cNvPr id="7" name="TextBox 6"/>
          <p:cNvSpPr txBox="1"/>
          <p:nvPr/>
        </p:nvSpPr>
        <p:spPr>
          <a:xfrm>
            <a:off x="0" y="5657671"/>
            <a:ext cx="8388424" cy="1200329"/>
          </a:xfrm>
          <a:prstGeom prst="rect">
            <a:avLst/>
          </a:prstGeom>
          <a:noFill/>
        </p:spPr>
        <p:txBody>
          <a:bodyPr wrap="square" rtlCol="0">
            <a:spAutoFit/>
          </a:bodyPr>
          <a:lstStyle/>
          <a:p>
            <a:pPr>
              <a:buNone/>
            </a:pPr>
            <a:r>
              <a:rPr lang="fr-FR" dirty="0" smtClean="0"/>
              <a:t>En moyenne, </a:t>
            </a:r>
          </a:p>
          <a:p>
            <a:pPr>
              <a:buNone/>
            </a:pPr>
            <a:r>
              <a:rPr lang="fr-FR" dirty="0" smtClean="0"/>
              <a:t>les femmes consultent 1.6 fois dans l’année (les mineures 1.8) </a:t>
            </a:r>
          </a:p>
          <a:p>
            <a:pPr>
              <a:buNone/>
            </a:pPr>
            <a:r>
              <a:rPr lang="fr-FR" dirty="0" smtClean="0"/>
              <a:t>12% des consultations concernent des mineures et 17 % sont anonymes. </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Dépistage des IST en CPEF : </a:t>
            </a:r>
            <a:br>
              <a:rPr lang="fr-FR" dirty="0" smtClean="0"/>
            </a:br>
            <a:r>
              <a:rPr lang="fr-FR" dirty="0" smtClean="0"/>
              <a:t/>
            </a:r>
            <a:br>
              <a:rPr lang="fr-FR" dirty="0" smtClean="0"/>
            </a:br>
            <a:r>
              <a:rPr lang="fr-FR" dirty="0" smtClean="0"/>
              <a:t> </a:t>
            </a:r>
            <a:endParaRPr lang="fr-FR" dirty="0"/>
          </a:p>
        </p:txBody>
      </p:sp>
      <p:sp>
        <p:nvSpPr>
          <p:cNvPr id="4" name="Text Placeholder 3"/>
          <p:cNvSpPr>
            <a:spLocks noGrp="1"/>
          </p:cNvSpPr>
          <p:nvPr>
            <p:ph type="body" idx="2"/>
          </p:nvPr>
        </p:nvSpPr>
        <p:spPr>
          <a:xfrm>
            <a:off x="395536" y="5301208"/>
            <a:ext cx="7272808" cy="1323527"/>
          </a:xfrm>
        </p:spPr>
        <p:txBody>
          <a:bodyPr>
            <a:normAutofit/>
          </a:bodyPr>
          <a:lstStyle/>
          <a:p>
            <a:r>
              <a:rPr lang="fr-FR" sz="1100" dirty="0" smtClean="0"/>
              <a:t>Tous les dépistages n’ont pas une sérologie HIV. </a:t>
            </a:r>
          </a:p>
          <a:p>
            <a:endParaRPr lang="fr-FR" sz="1100" dirty="0" smtClean="0"/>
          </a:p>
          <a:p>
            <a:r>
              <a:rPr lang="fr-FR" sz="1100" dirty="0" smtClean="0"/>
              <a:t>Dans le cadre de IVG, il n’y a pas systématiquement un dépistage.  </a:t>
            </a:r>
          </a:p>
          <a:p>
            <a:endParaRPr lang="fr-FR" sz="1100" dirty="0" smtClean="0"/>
          </a:p>
          <a:p>
            <a:r>
              <a:rPr lang="fr-FR" sz="1100" dirty="0" smtClean="0"/>
              <a:t>% de taux positif?</a:t>
            </a:r>
            <a:endParaRPr lang="fr-FR" sz="1100" dirty="0"/>
          </a:p>
        </p:txBody>
      </p:sp>
      <p:graphicFrame>
        <p:nvGraphicFramePr>
          <p:cNvPr id="7" name="Content Placeholder 6"/>
          <p:cNvGraphicFramePr>
            <a:graphicFrameLocks noGrp="1"/>
          </p:cNvGraphicFramePr>
          <p:nvPr>
            <p:ph sz="half" idx="1"/>
          </p:nvPr>
        </p:nvGraphicFramePr>
        <p:xfrm>
          <a:off x="1835696" y="1772816"/>
          <a:ext cx="5832648" cy="32732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7544" y="764704"/>
            <a:ext cx="7056784" cy="830997"/>
          </a:xfrm>
          <a:prstGeom prst="rect">
            <a:avLst/>
          </a:prstGeom>
          <a:noFill/>
        </p:spPr>
        <p:txBody>
          <a:bodyPr wrap="square" rtlCol="0">
            <a:spAutoFit/>
          </a:bodyPr>
          <a:lstStyle/>
          <a:p>
            <a:r>
              <a:rPr lang="fr-FR" sz="1600" dirty="0" smtClean="0"/>
              <a:t>Nécessité d’un </a:t>
            </a:r>
            <a:r>
              <a:rPr lang="fr-FR" sz="1600" dirty="0" smtClean="0"/>
              <a:t>relevé centré sur les données médicales et non pas seulement administratif</a:t>
            </a:r>
          </a:p>
          <a:p>
            <a:r>
              <a:rPr lang="fr-FR" sz="1600" dirty="0" smtClean="0"/>
              <a:t>Nécessité d’un </a:t>
            </a:r>
            <a:r>
              <a:rPr lang="fr-FR" sz="1600" dirty="0" smtClean="0"/>
              <a:t>travail avec les épidémiologistes et les cliniciens.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Arrow Connector 91"/>
          <p:cNvCxnSpPr>
            <a:stCxn id="23" idx="1"/>
          </p:cNvCxnSpPr>
          <p:nvPr/>
        </p:nvCxnSpPr>
        <p:spPr>
          <a:xfrm flipH="1">
            <a:off x="1115616" y="4869160"/>
            <a:ext cx="936105" cy="172819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131840" y="1268760"/>
            <a:ext cx="4824536" cy="403244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Diagram 1"/>
          <p:cNvGraphicFramePr/>
          <p:nvPr/>
        </p:nvGraphicFramePr>
        <p:xfrm>
          <a:off x="3707904" y="1484784"/>
          <a:ext cx="338437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15"/>
          <p:cNvSpPr/>
          <p:nvPr/>
        </p:nvSpPr>
        <p:spPr>
          <a:xfrm>
            <a:off x="1115616" y="3501008"/>
            <a:ext cx="1512168" cy="986559"/>
          </a:xfrm>
          <a:prstGeom prst="roundRect">
            <a:avLst/>
          </a:prstGeom>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Protection maternelle et infantile (PMI)</a:t>
            </a:r>
            <a:endParaRPr lang="fr-FR" sz="1200" b="1" dirty="0">
              <a:solidFill>
                <a:schemeClr val="tx1"/>
              </a:solidFill>
            </a:endParaRPr>
          </a:p>
        </p:txBody>
      </p:sp>
      <p:sp>
        <p:nvSpPr>
          <p:cNvPr id="6" name="Rectangle à coins arrondis 9"/>
          <p:cNvSpPr/>
          <p:nvPr/>
        </p:nvSpPr>
        <p:spPr>
          <a:xfrm>
            <a:off x="0" y="692696"/>
            <a:ext cx="1584176" cy="1296144"/>
          </a:xfrm>
          <a:prstGeom prst="roundRect">
            <a:avLst/>
          </a:prstGeom>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Cs Med GE INFIRMERIE: </a:t>
            </a:r>
          </a:p>
          <a:p>
            <a:pPr algn="ctr"/>
            <a:r>
              <a:rPr lang="fr-FR" sz="1200" b="1" dirty="0" smtClean="0">
                <a:solidFill>
                  <a:schemeClr val="tx1"/>
                </a:solidFill>
              </a:rPr>
              <a:t>Test de grossesse / contraception urgence </a:t>
            </a:r>
            <a:endParaRPr lang="fr-FR" sz="1200" b="1" dirty="0">
              <a:solidFill>
                <a:schemeClr val="tx1"/>
              </a:solidFill>
            </a:endParaRPr>
          </a:p>
        </p:txBody>
      </p:sp>
      <p:sp>
        <p:nvSpPr>
          <p:cNvPr id="7" name="Rectangle à coins arrondis 27"/>
          <p:cNvSpPr/>
          <p:nvPr/>
        </p:nvSpPr>
        <p:spPr>
          <a:xfrm>
            <a:off x="2771800" y="5373216"/>
            <a:ext cx="1337795" cy="96667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ASE et CLE du Conseil général  </a:t>
            </a:r>
            <a:endParaRPr lang="fr-FR" sz="1400" dirty="0"/>
          </a:p>
        </p:txBody>
      </p:sp>
      <p:sp>
        <p:nvSpPr>
          <p:cNvPr id="8" name="Rectangle à coins arrondis 29"/>
          <p:cNvSpPr/>
          <p:nvPr/>
        </p:nvSpPr>
        <p:spPr>
          <a:xfrm>
            <a:off x="1835696" y="0"/>
            <a:ext cx="1296144" cy="105273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Le Planning Familial </a:t>
            </a:r>
            <a:endParaRPr lang="fr-FR" sz="1400" dirty="0"/>
          </a:p>
        </p:txBody>
      </p:sp>
      <p:sp>
        <p:nvSpPr>
          <p:cNvPr id="9" name="Rectangle à coins arrondis 28"/>
          <p:cNvSpPr/>
          <p:nvPr/>
        </p:nvSpPr>
        <p:spPr>
          <a:xfrm>
            <a:off x="3347864" y="0"/>
            <a:ext cx="1080120" cy="105273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REVHO </a:t>
            </a:r>
            <a:endParaRPr lang="fr-FR" sz="1400" dirty="0"/>
          </a:p>
        </p:txBody>
      </p:sp>
      <p:sp>
        <p:nvSpPr>
          <p:cNvPr id="11" name="Rectangle à coins arrondis 28"/>
          <p:cNvSpPr/>
          <p:nvPr/>
        </p:nvSpPr>
        <p:spPr>
          <a:xfrm>
            <a:off x="0" y="2276872"/>
            <a:ext cx="1547664" cy="115212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Hôpitaux :  CIVG / Maternité  </a:t>
            </a:r>
            <a:endParaRPr lang="fr-FR" sz="1400" dirty="0"/>
          </a:p>
        </p:txBody>
      </p:sp>
      <p:sp>
        <p:nvSpPr>
          <p:cNvPr id="13" name="Rectangle à coins arrondis 28"/>
          <p:cNvSpPr/>
          <p:nvPr/>
        </p:nvSpPr>
        <p:spPr>
          <a:xfrm>
            <a:off x="6372200" y="0"/>
            <a:ext cx="1368152" cy="105273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Laboratoires / Pharmacies </a:t>
            </a:r>
            <a:endParaRPr lang="fr-FR" sz="1400" dirty="0"/>
          </a:p>
        </p:txBody>
      </p:sp>
      <p:sp>
        <p:nvSpPr>
          <p:cNvPr id="14" name="Rectangle à coins arrondis 80"/>
          <p:cNvSpPr/>
          <p:nvPr/>
        </p:nvSpPr>
        <p:spPr>
          <a:xfrm>
            <a:off x="6732240" y="5445224"/>
            <a:ext cx="1368152" cy="93610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Collèges, IME, Lycées</a:t>
            </a:r>
            <a:endParaRPr lang="fr-FR" sz="1400" dirty="0"/>
          </a:p>
        </p:txBody>
      </p:sp>
      <p:sp>
        <p:nvSpPr>
          <p:cNvPr id="17" name="Rectangle à coins arrondis 15"/>
          <p:cNvSpPr/>
          <p:nvPr/>
        </p:nvSpPr>
        <p:spPr>
          <a:xfrm>
            <a:off x="4427984" y="5445225"/>
            <a:ext cx="1440160" cy="936104"/>
          </a:xfrm>
          <a:prstGeom prst="roundRect">
            <a:avLst/>
          </a:prstGeom>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Espace Santé Jeune </a:t>
            </a:r>
          </a:p>
          <a:p>
            <a:pPr algn="ctr"/>
            <a:r>
              <a:rPr lang="fr-FR" sz="1200" b="1" dirty="0" smtClean="0">
                <a:solidFill>
                  <a:schemeClr val="tx1"/>
                </a:solidFill>
              </a:rPr>
              <a:t>ESJ </a:t>
            </a:r>
            <a:endParaRPr lang="fr-FR" sz="1200" b="1" dirty="0">
              <a:solidFill>
                <a:schemeClr val="tx1"/>
              </a:solidFill>
            </a:endParaRPr>
          </a:p>
        </p:txBody>
      </p:sp>
      <p:sp>
        <p:nvSpPr>
          <p:cNvPr id="19" name="Rectangle à coins arrondis 6"/>
          <p:cNvSpPr/>
          <p:nvPr/>
        </p:nvSpPr>
        <p:spPr>
          <a:xfrm>
            <a:off x="4716016" y="0"/>
            <a:ext cx="1368152" cy="980728"/>
          </a:xfrm>
          <a:prstGeom prst="roundRect">
            <a:avLst/>
          </a:prstGeom>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Échographie/ </a:t>
            </a:r>
          </a:p>
          <a:p>
            <a:pPr algn="ctr"/>
            <a:r>
              <a:rPr lang="fr-FR" sz="1200" b="1" dirty="0" smtClean="0">
                <a:solidFill>
                  <a:schemeClr val="tx1"/>
                </a:solidFill>
              </a:rPr>
              <a:t>Mammographie</a:t>
            </a:r>
            <a:endParaRPr lang="fr-FR" sz="1200" b="1" dirty="0">
              <a:solidFill>
                <a:schemeClr val="tx1"/>
              </a:solidFill>
            </a:endParaRPr>
          </a:p>
        </p:txBody>
      </p:sp>
      <p:sp>
        <p:nvSpPr>
          <p:cNvPr id="20" name="TextBox 19"/>
          <p:cNvSpPr txBox="1"/>
          <p:nvPr/>
        </p:nvSpPr>
        <p:spPr>
          <a:xfrm>
            <a:off x="6804248" y="2492896"/>
            <a:ext cx="1368152" cy="923330"/>
          </a:xfrm>
          <a:prstGeom prst="rect">
            <a:avLst/>
          </a:prstGeom>
          <a:noFill/>
        </p:spPr>
        <p:txBody>
          <a:bodyPr wrap="square" rtlCol="0">
            <a:spAutoFit/>
          </a:bodyPr>
          <a:lstStyle/>
          <a:p>
            <a:r>
              <a:rPr lang="fr-FR" dirty="0" smtClean="0"/>
              <a:t>CPEF</a:t>
            </a:r>
          </a:p>
          <a:p>
            <a:r>
              <a:rPr lang="fr-FR" dirty="0" smtClean="0"/>
              <a:t>Ville de Nanterre </a:t>
            </a:r>
            <a:endParaRPr lang="fr-FR" dirty="0"/>
          </a:p>
        </p:txBody>
      </p:sp>
      <p:sp>
        <p:nvSpPr>
          <p:cNvPr id="23" name="Rectangle à coins arrondis 41"/>
          <p:cNvSpPr/>
          <p:nvPr/>
        </p:nvSpPr>
        <p:spPr>
          <a:xfrm>
            <a:off x="2051721" y="4653136"/>
            <a:ext cx="1512168" cy="432048"/>
          </a:xfrm>
          <a:prstGeom prst="roundRect">
            <a:avLst>
              <a:gd name="adj" fmla="val 40109"/>
            </a:avLst>
          </a:prstGeom>
          <a:solidFill>
            <a:schemeClr val="accent4">
              <a:lumMod val="40000"/>
              <a:lumOff val="60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dirty="0" smtClean="0">
                <a:solidFill>
                  <a:schemeClr val="tx1"/>
                </a:solidFill>
              </a:rPr>
              <a:t>Médiateur santé</a:t>
            </a:r>
            <a:endParaRPr lang="fr-FR" sz="1400" b="1" dirty="0">
              <a:solidFill>
                <a:schemeClr val="tx1"/>
              </a:solidFill>
            </a:endParaRPr>
          </a:p>
        </p:txBody>
      </p:sp>
      <p:sp>
        <p:nvSpPr>
          <p:cNvPr id="24" name="Rectangle à coins arrondis 41"/>
          <p:cNvSpPr/>
          <p:nvPr/>
        </p:nvSpPr>
        <p:spPr>
          <a:xfrm>
            <a:off x="1835696" y="6484799"/>
            <a:ext cx="1528987" cy="373201"/>
          </a:xfrm>
          <a:prstGeom prst="roundRect">
            <a:avLst>
              <a:gd name="adj" fmla="val 40109"/>
            </a:avLst>
          </a:prstGeom>
          <a:solidFill>
            <a:schemeClr val="bg1">
              <a:lumMod val="5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dirty="0" smtClean="0">
                <a:solidFill>
                  <a:schemeClr val="bg1"/>
                </a:solidFill>
              </a:rPr>
              <a:t>Délégués CPAM</a:t>
            </a:r>
            <a:endParaRPr lang="fr-FR" sz="1400" b="1" dirty="0">
              <a:solidFill>
                <a:schemeClr val="bg1"/>
              </a:solidFill>
            </a:endParaRPr>
          </a:p>
        </p:txBody>
      </p:sp>
      <p:cxnSp>
        <p:nvCxnSpPr>
          <p:cNvPr id="25" name="Connecteur en angle 112"/>
          <p:cNvCxnSpPr/>
          <p:nvPr/>
        </p:nvCxnSpPr>
        <p:spPr>
          <a:xfrm rot="5400000" flipH="1" flipV="1">
            <a:off x="5580113" y="4725143"/>
            <a:ext cx="792089" cy="648075"/>
          </a:xfrm>
          <a:prstGeom prst="bentConnector3">
            <a:avLst>
              <a:gd name="adj1" fmla="val 50000"/>
            </a:avLst>
          </a:prstGeom>
          <a:ln w="28575">
            <a:solidFill>
              <a:srgbClr val="D66508"/>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19672" y="1340768"/>
            <a:ext cx="2304256" cy="1152128"/>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9" idx="2"/>
          </p:cNvCxnSpPr>
          <p:nvPr/>
        </p:nvCxnSpPr>
        <p:spPr>
          <a:xfrm flipV="1">
            <a:off x="4716016" y="980728"/>
            <a:ext cx="684076" cy="79208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2"/>
          </p:cNvCxnSpPr>
          <p:nvPr/>
        </p:nvCxnSpPr>
        <p:spPr>
          <a:xfrm>
            <a:off x="3887924" y="1052736"/>
            <a:ext cx="756084" cy="72008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804248" y="1052736"/>
            <a:ext cx="432048" cy="86409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4" idx="0"/>
          </p:cNvCxnSpPr>
          <p:nvPr/>
        </p:nvCxnSpPr>
        <p:spPr>
          <a:xfrm>
            <a:off x="6804248" y="4581128"/>
            <a:ext cx="612068" cy="86409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2771800" y="1052736"/>
            <a:ext cx="1224136" cy="86409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à coins arrondis 29"/>
          <p:cNvSpPr/>
          <p:nvPr/>
        </p:nvSpPr>
        <p:spPr>
          <a:xfrm>
            <a:off x="0" y="5229200"/>
            <a:ext cx="1296144" cy="105273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Association Protection violences faites aux femmes</a:t>
            </a:r>
            <a:endParaRPr lang="fr-FR" sz="1400" dirty="0"/>
          </a:p>
        </p:txBody>
      </p:sp>
      <p:sp>
        <p:nvSpPr>
          <p:cNvPr id="67" name="Rectangle à coins arrondis 29"/>
          <p:cNvSpPr/>
          <p:nvPr/>
        </p:nvSpPr>
        <p:spPr>
          <a:xfrm>
            <a:off x="251520" y="6525344"/>
            <a:ext cx="1440160" cy="33265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Commissariat </a:t>
            </a:r>
            <a:endParaRPr lang="fr-FR" sz="1400" dirty="0"/>
          </a:p>
        </p:txBody>
      </p:sp>
      <p:sp>
        <p:nvSpPr>
          <p:cNvPr id="69" name="Rectangle à coins arrondis 6"/>
          <p:cNvSpPr/>
          <p:nvPr/>
        </p:nvSpPr>
        <p:spPr>
          <a:xfrm>
            <a:off x="8028384" y="2276872"/>
            <a:ext cx="1115616" cy="792088"/>
          </a:xfrm>
          <a:prstGeom prst="roundRect">
            <a:avLst/>
          </a:prstGeom>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Centre de vaccination </a:t>
            </a:r>
            <a:endParaRPr lang="fr-FR" sz="1200" b="1" dirty="0">
              <a:solidFill>
                <a:schemeClr val="tx1"/>
              </a:solidFill>
            </a:endParaRPr>
          </a:p>
        </p:txBody>
      </p:sp>
      <p:sp>
        <p:nvSpPr>
          <p:cNvPr id="70" name="Rectangle à coins arrondis 6"/>
          <p:cNvSpPr/>
          <p:nvPr/>
        </p:nvSpPr>
        <p:spPr>
          <a:xfrm>
            <a:off x="8028384" y="1052736"/>
            <a:ext cx="1115616" cy="936104"/>
          </a:xfrm>
          <a:prstGeom prst="roundRect">
            <a:avLst/>
          </a:prstGeom>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CDAG -CDDIST</a:t>
            </a:r>
            <a:endParaRPr lang="fr-FR" sz="1200" b="1" dirty="0">
              <a:solidFill>
                <a:schemeClr val="tx1"/>
              </a:solidFill>
            </a:endParaRPr>
          </a:p>
        </p:txBody>
      </p:sp>
      <p:cxnSp>
        <p:nvCxnSpPr>
          <p:cNvPr id="71" name="Straight Arrow Connector 70"/>
          <p:cNvCxnSpPr>
            <a:endCxn id="70" idx="1"/>
          </p:cNvCxnSpPr>
          <p:nvPr/>
        </p:nvCxnSpPr>
        <p:spPr>
          <a:xfrm flipV="1">
            <a:off x="6876256" y="1520788"/>
            <a:ext cx="1152128" cy="612068"/>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347864" y="4725144"/>
            <a:ext cx="1203310" cy="64807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5" idx="3"/>
          </p:cNvCxnSpPr>
          <p:nvPr/>
        </p:nvCxnSpPr>
        <p:spPr>
          <a:xfrm flipH="1" flipV="1">
            <a:off x="2627784" y="3994288"/>
            <a:ext cx="1296144" cy="1077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563888" y="4437112"/>
            <a:ext cx="360040" cy="28803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3" idx="1"/>
            <a:endCxn id="62" idx="0"/>
          </p:cNvCxnSpPr>
          <p:nvPr/>
        </p:nvCxnSpPr>
        <p:spPr>
          <a:xfrm flipH="1">
            <a:off x="648072" y="4869160"/>
            <a:ext cx="1403649" cy="36004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3" idx="2"/>
          </p:cNvCxnSpPr>
          <p:nvPr/>
        </p:nvCxnSpPr>
        <p:spPr>
          <a:xfrm flipH="1">
            <a:off x="2123728" y="5085184"/>
            <a:ext cx="684077" cy="14401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23" idx="0"/>
          </p:cNvCxnSpPr>
          <p:nvPr/>
        </p:nvCxnSpPr>
        <p:spPr>
          <a:xfrm>
            <a:off x="1907704" y="4509120"/>
            <a:ext cx="900101" cy="14401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1" idx="3"/>
          </p:cNvCxnSpPr>
          <p:nvPr/>
        </p:nvCxnSpPr>
        <p:spPr>
          <a:xfrm flipV="1">
            <a:off x="1547664" y="2492896"/>
            <a:ext cx="2448272" cy="360040"/>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69" idx="1"/>
          </p:cNvCxnSpPr>
          <p:nvPr/>
        </p:nvCxnSpPr>
        <p:spPr>
          <a:xfrm>
            <a:off x="6876256" y="2420888"/>
            <a:ext cx="1152128" cy="25202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60688"/>
          </a:xfrm>
        </p:spPr>
        <p:txBody>
          <a:bodyPr/>
          <a:lstStyle/>
          <a:p>
            <a:r>
              <a:rPr lang="fr-FR" dirty="0" smtClean="0"/>
              <a:t>Enjeux et Perspectives  </a:t>
            </a:r>
            <a:endParaRPr lang="fr-FR" dirty="0"/>
          </a:p>
        </p:txBody>
      </p:sp>
      <p:sp>
        <p:nvSpPr>
          <p:cNvPr id="3" name="Content Placeholder 2"/>
          <p:cNvSpPr>
            <a:spLocks noGrp="1"/>
          </p:cNvSpPr>
          <p:nvPr>
            <p:ph sz="half" idx="1"/>
          </p:nvPr>
        </p:nvSpPr>
        <p:spPr>
          <a:xfrm>
            <a:off x="251520" y="1340768"/>
            <a:ext cx="4042792" cy="4853136"/>
          </a:xfrm>
        </p:spPr>
        <p:txBody>
          <a:bodyPr>
            <a:normAutofit fontScale="70000" lnSpcReduction="20000"/>
          </a:bodyPr>
          <a:lstStyle/>
          <a:p>
            <a:endParaRPr lang="fr-FR" dirty="0" smtClean="0"/>
          </a:p>
          <a:p>
            <a:endParaRPr lang="fr-FR" dirty="0" smtClean="0"/>
          </a:p>
          <a:p>
            <a:r>
              <a:rPr lang="fr-FR" sz="3400" dirty="0" smtClean="0"/>
              <a:t>Perspective </a:t>
            </a:r>
            <a:r>
              <a:rPr lang="fr-FR" sz="3400" dirty="0" smtClean="0"/>
              <a:t>d’une approche globale de la santé sexuelle </a:t>
            </a:r>
            <a:r>
              <a:rPr lang="fr-FR" sz="3400" dirty="0" smtClean="0">
                <a:sym typeface="Wingdings" pitchFamily="2" charset="2"/>
              </a:rPr>
              <a:t> Guichet Unique? </a:t>
            </a:r>
            <a:endParaRPr lang="fr-FR" sz="3400" dirty="0" smtClean="0">
              <a:sym typeface="Wingdings" pitchFamily="2" charset="2"/>
            </a:endParaRPr>
          </a:p>
          <a:p>
            <a:endParaRPr lang="fr-FR" sz="3400" dirty="0" smtClean="0">
              <a:sym typeface="Wingdings" pitchFamily="2" charset="2"/>
            </a:endParaRPr>
          </a:p>
          <a:p>
            <a:endParaRPr lang="fr-FR" sz="3400" dirty="0" smtClean="0">
              <a:sym typeface="Wingdings" pitchFamily="2" charset="2"/>
            </a:endParaRPr>
          </a:p>
          <a:p>
            <a:endParaRPr lang="fr-FR" sz="3400" dirty="0" smtClean="0">
              <a:sym typeface="Wingdings" pitchFamily="2" charset="2"/>
            </a:endParaRPr>
          </a:p>
          <a:p>
            <a:r>
              <a:rPr lang="fr-FR" sz="3400" dirty="0" smtClean="0"/>
              <a:t>Quels risques de la mutualisation des structures?  </a:t>
            </a:r>
          </a:p>
          <a:p>
            <a:endParaRPr lang="fr-FR" dirty="0" smtClean="0"/>
          </a:p>
        </p:txBody>
      </p:sp>
      <p:sp>
        <p:nvSpPr>
          <p:cNvPr id="4" name="Content Placeholder 3"/>
          <p:cNvSpPr>
            <a:spLocks noGrp="1"/>
          </p:cNvSpPr>
          <p:nvPr>
            <p:ph sz="half" idx="2"/>
          </p:nvPr>
        </p:nvSpPr>
        <p:spPr>
          <a:xfrm>
            <a:off x="4355976" y="1340768"/>
            <a:ext cx="3777568" cy="4525963"/>
          </a:xfrm>
        </p:spPr>
        <p:txBody>
          <a:bodyPr>
            <a:normAutofit fontScale="70000" lnSpcReduction="20000"/>
          </a:bodyPr>
          <a:lstStyle/>
          <a:p>
            <a:r>
              <a:rPr lang="fr-FR" dirty="0" smtClean="0"/>
              <a:t>Maintien des structures spécifiques comme les CPEF et CIVG qui maillent le territoire </a:t>
            </a:r>
            <a:endParaRPr lang="fr-FR" dirty="0" smtClean="0"/>
          </a:p>
          <a:p>
            <a:endParaRPr lang="fr-FR" dirty="0" smtClean="0"/>
          </a:p>
          <a:p>
            <a:r>
              <a:rPr lang="fr-FR" dirty="0" smtClean="0"/>
              <a:t>Cs spécialisées centrées pathologies/ réseaux dédiés à certains publics / place des pairs   </a:t>
            </a:r>
            <a:endParaRPr lang="fr-FR" dirty="0" smtClean="0"/>
          </a:p>
          <a:p>
            <a:endParaRPr lang="fr-FR" dirty="0" smtClean="0"/>
          </a:p>
          <a:p>
            <a:r>
              <a:rPr lang="fr-FR" dirty="0" smtClean="0"/>
              <a:t>Prévention et information sur le territoire (Dépistage pour les CDAG et éducation à la vie relationnelle et sexuelle dans les CPEF )</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657</TotalTime>
  <Words>1143</Words>
  <Application>Microsoft Office PowerPoint</Application>
  <PresentationFormat>On-screen Show (4:3)</PresentationFormat>
  <Paragraphs>251</Paragraphs>
  <Slides>12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Opulent</vt:lpstr>
      <vt:lpstr>Slide</vt:lpstr>
      <vt:lpstr>Centres de planification et/ou d’éducation familiale (CPEF) </vt:lpstr>
      <vt:lpstr>Slide 2</vt:lpstr>
      <vt:lpstr>Slide 3</vt:lpstr>
      <vt:lpstr>Slide 4</vt:lpstr>
      <vt:lpstr> CPEF Service Municipal de sante de la ville de Nanterre , Délégation du Département des Hauts de Seine    Profil des patientes -</vt:lpstr>
      <vt:lpstr>Répartition selon motifs des consultations </vt:lpstr>
      <vt:lpstr>Dépistage des IST en CPEF :    </vt:lpstr>
      <vt:lpstr>Slide 8</vt:lpstr>
      <vt:lpstr>Enjeux et Perspectives  </vt:lpstr>
      <vt:lpstr>articulations CegiDD et CPEF</vt:lpstr>
      <vt:lpstr>CeGIDD Boucle Nord : lienS avec les CPEF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de planification et d’éducation Familiale</dc:title>
  <dc:creator>Claire&amp;Jany</dc:creator>
  <cp:lastModifiedBy>Claire&amp;Jany</cp:lastModifiedBy>
  <cp:revision>53</cp:revision>
  <dcterms:created xsi:type="dcterms:W3CDTF">2015-11-29T21:49:43Z</dcterms:created>
  <dcterms:modified xsi:type="dcterms:W3CDTF">2015-12-02T17:54:57Z</dcterms:modified>
</cp:coreProperties>
</file>