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</p:sldMasterIdLst>
  <p:notesMasterIdLst>
    <p:notesMasterId r:id="rId18"/>
  </p:notesMasterIdLst>
  <p:handoutMasterIdLst>
    <p:handoutMasterId r:id="rId19"/>
  </p:handoutMasterIdLst>
  <p:sldIdLst>
    <p:sldId id="270" r:id="rId3"/>
    <p:sldId id="257" r:id="rId4"/>
    <p:sldId id="258" r:id="rId5"/>
    <p:sldId id="286" r:id="rId6"/>
    <p:sldId id="287" r:id="rId7"/>
    <p:sldId id="261" r:id="rId8"/>
    <p:sldId id="281" r:id="rId9"/>
    <p:sldId id="288" r:id="rId10"/>
    <p:sldId id="282" r:id="rId11"/>
    <p:sldId id="278" r:id="rId12"/>
    <p:sldId id="283" r:id="rId13"/>
    <p:sldId id="279" r:id="rId14"/>
    <p:sldId id="284" r:id="rId15"/>
    <p:sldId id="285" r:id="rId16"/>
    <p:sldId id="289" r:id="rId17"/>
  </p:sldIdLst>
  <p:sldSz cx="10080625" cy="7559675"/>
  <p:notesSz cx="6797675" cy="9928225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Arial Unicode MS" pitchFamily="34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Arial Unicode MS" pitchFamily="34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Arial Unicode MS" pitchFamily="34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Arial Unicode MS" pitchFamily="34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Arial Unicode M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 Unicode M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 Unicode M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 Unicode M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 Unicode MS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isarr" initials="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6482" autoAdjust="0"/>
  </p:normalViewPr>
  <p:slideViewPr>
    <p:cSldViewPr>
      <p:cViewPr varScale="1">
        <p:scale>
          <a:sx n="93" d="100"/>
          <a:sy n="93" d="100"/>
        </p:scale>
        <p:origin x="-82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44" y="210"/>
      </p:cViewPr>
      <p:guideLst>
        <p:guide orient="horz" pos="2674"/>
        <p:guide pos="19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6780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923" y="0"/>
            <a:ext cx="2946325" cy="496780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FFBBFCA6-DFBE-48A1-A023-71106F83421C}" type="datetimeFigureOut">
              <a:rPr lang="fr-FR" smtClean="0"/>
              <a:pPr/>
              <a:t>01/12/2015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972"/>
            <a:ext cx="2946325" cy="496779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923" y="9429972"/>
            <a:ext cx="2946325" cy="496779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F4F60C45-993D-4C9F-9D3F-FE659A070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lIns="83796" tIns="41898" rIns="83796" bIns="41898" anchor="ctr"/>
          <a:lstStyle/>
          <a:p>
            <a:endParaRPr lang="fr-FR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796" tIns="41898" rIns="83796" bIns="41898" anchor="ctr"/>
          <a:lstStyle/>
          <a:p>
            <a:endParaRPr lang="fr-FR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796" tIns="41898" rIns="83796" bIns="41898" anchor="ctr"/>
          <a:lstStyle/>
          <a:p>
            <a:endParaRPr lang="fr-FR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796" tIns="41898" rIns="83796" bIns="41898" anchor="ctr"/>
          <a:lstStyle/>
          <a:p>
            <a:endParaRPr lang="fr-FR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796" tIns="41898" rIns="83796" bIns="41898" anchor="ctr"/>
          <a:lstStyle/>
          <a:p>
            <a:endParaRPr lang="fr-FR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796" tIns="41898" rIns="83796" bIns="41898" anchor="ctr"/>
          <a:lstStyle/>
          <a:p>
            <a:endParaRPr lang="fr-FR"/>
          </a:p>
        </p:txBody>
      </p:sp>
      <p:sp>
        <p:nvSpPr>
          <p:cNvPr id="3079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1250" y="954088"/>
            <a:ext cx="4565650" cy="342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1052056" y="4723093"/>
            <a:ext cx="4689282" cy="3803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1250" y="954088"/>
            <a:ext cx="4565650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3850444" y="9430091"/>
            <a:ext cx="2945659" cy="4964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5569" tIns="47785" rIns="95569" bIns="47785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101355-B13C-4667-A5C1-B68F843955C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954088"/>
            <a:ext cx="4578350" cy="3435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2055" y="4723093"/>
            <a:ext cx="4699275" cy="381355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954088"/>
            <a:ext cx="4578350" cy="3435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2055" y="4723093"/>
            <a:ext cx="4699275" cy="381355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954088"/>
            <a:ext cx="4578350" cy="3435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2055" y="4723093"/>
            <a:ext cx="4699275" cy="381355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9788" y="700088"/>
            <a:ext cx="2147887" cy="618966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296025" cy="61896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1162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2101850"/>
            <a:ext cx="4222750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9788" y="555625"/>
            <a:ext cx="2147887" cy="62976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296025" cy="62976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596312" cy="12509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596312" cy="12509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741363" y="2101850"/>
            <a:ext cx="8596312" cy="475138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275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2138363"/>
            <a:ext cx="41275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700088"/>
            <a:ext cx="8596312" cy="125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2138363"/>
            <a:ext cx="8407400" cy="475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0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  <a:cs typeface="Arial Unicode MS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  <a:cs typeface="Arial Unicode MS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  <a:cs typeface="Arial Unicode MS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  <a:cs typeface="Arial Unicode MS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  <a:cs typeface="Arial Unicode MS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  <a:cs typeface="Arial Unicode MS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  <a:cs typeface="Arial Unicode MS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99284C"/>
          </a:solidFill>
          <a:latin typeface="Arial" charset="0"/>
          <a:cs typeface="Arial Unicode MS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333333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33333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 cap="sq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596312" cy="125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596312" cy="4751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0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180975" cy="917575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2381250"/>
            <a:ext cx="180975" cy="917575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1168400"/>
            <a:ext cx="180975" cy="917575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333333"/>
          </a:solidFill>
          <a:latin typeface="Arial" charset="0"/>
          <a:cs typeface="Arial Unicode MS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333333"/>
          </a:solidFill>
          <a:latin typeface="Arial" charset="0"/>
          <a:cs typeface="Arial Unicode MS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333333"/>
          </a:solidFill>
          <a:latin typeface="Arial" charset="0"/>
          <a:cs typeface="Arial Unicode MS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333333"/>
          </a:solidFill>
          <a:latin typeface="Arial" charset="0"/>
          <a:cs typeface="Arial Unicode MS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333333"/>
          </a:solidFill>
          <a:latin typeface="Arial" charset="0"/>
          <a:cs typeface="Arial Unicode MS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333333"/>
          </a:solidFill>
          <a:latin typeface="Arial" charset="0"/>
          <a:cs typeface="Arial Unicode MS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333333"/>
          </a:solidFill>
          <a:latin typeface="Arial" charset="0"/>
          <a:cs typeface="Arial Unicode MS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333333"/>
          </a:solidFill>
          <a:latin typeface="Arial" charset="0"/>
          <a:cs typeface="Arial Unicode MS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333333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33333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LOGOblanc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4BFC8">
                <a:tint val="45000"/>
                <a:satMod val="400000"/>
              </a:srgbClr>
            </a:duotone>
            <a:lum bright="-30000" contrast="-10000"/>
          </a:blip>
          <a:srcRect/>
          <a:stretch>
            <a:fillRect/>
          </a:stretch>
        </p:blipFill>
        <p:spPr bwMode="auto">
          <a:xfrm>
            <a:off x="7501211" y="207941"/>
            <a:ext cx="2182385" cy="1095453"/>
          </a:xfrm>
          <a:prstGeom prst="rect">
            <a:avLst/>
          </a:prstGeom>
          <a:noFill/>
        </p:spPr>
      </p:pic>
      <p:pic>
        <p:nvPicPr>
          <p:cNvPr id="2052" name="Picture 18"/>
          <p:cNvPicPr>
            <a:picLocks noChangeAspect="1" noChangeArrowheads="1"/>
          </p:cNvPicPr>
          <p:nvPr/>
        </p:nvPicPr>
        <p:blipFill>
          <a:blip r:embed="rId4" cstate="print"/>
          <a:srcRect r="43698"/>
          <a:stretch>
            <a:fillRect/>
          </a:stretch>
        </p:blipFill>
        <p:spPr bwMode="auto">
          <a:xfrm>
            <a:off x="1" y="1"/>
            <a:ext cx="5675602" cy="162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9" descr="affaires_sociales_7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5" y="208242"/>
            <a:ext cx="1230326" cy="121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791840" y="2195661"/>
            <a:ext cx="8607425" cy="48847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14040" rIns="0" bIns="0" numCol="1" anchor="ctr" anchorCtr="0" compatLnSpc="1">
            <a:prstTxWarp prst="textNoShape">
              <a:avLst/>
            </a:prstTxWarp>
          </a:bodyPr>
          <a:lstStyle/>
          <a:p>
            <a:pPr indent="-338328" algn="ctr">
              <a:spcBef>
                <a:spcPts val="0"/>
              </a:spcBef>
              <a:spcAft>
                <a:spcPts val="0"/>
              </a:spcAft>
              <a:tabLst>
                <a:tab pos="342900" algn="l"/>
                <a:tab pos="717550" algn="l"/>
                <a:tab pos="1436751" algn="l"/>
                <a:tab pos="2155825" algn="l"/>
                <a:tab pos="2875026" algn="l"/>
                <a:tab pos="3594100" algn="l"/>
                <a:tab pos="4313301" algn="l"/>
                <a:tab pos="5032375" algn="l"/>
                <a:tab pos="5751576" algn="l"/>
                <a:tab pos="6470650" algn="l"/>
                <a:tab pos="7189851" algn="l"/>
                <a:tab pos="7908925" algn="l"/>
                <a:tab pos="8628126" algn="l"/>
                <a:tab pos="9347200" algn="l"/>
                <a:tab pos="10066401" algn="l"/>
                <a:tab pos="10785475" algn="l"/>
              </a:tabLst>
            </a:pPr>
            <a:endParaRPr lang="fr-FR" sz="4000" b="1" cap="all" dirty="0" smtClean="0">
              <a:solidFill>
                <a:schemeClr val="tx1"/>
              </a:solidFill>
              <a:latin typeface="Arial"/>
              <a:cs typeface="Arial Unicode MS"/>
            </a:endParaRPr>
          </a:p>
          <a:p>
            <a:pPr indent="-338328" algn="ctr">
              <a:spcBef>
                <a:spcPts val="0"/>
              </a:spcBef>
              <a:spcAft>
                <a:spcPts val="0"/>
              </a:spcAft>
              <a:tabLst>
                <a:tab pos="342900" algn="l"/>
                <a:tab pos="717550" algn="l"/>
                <a:tab pos="1436751" algn="l"/>
                <a:tab pos="2155825" algn="l"/>
                <a:tab pos="2875026" algn="l"/>
                <a:tab pos="3594100" algn="l"/>
                <a:tab pos="4313301" algn="l"/>
                <a:tab pos="5032375" algn="l"/>
                <a:tab pos="5751576" algn="l"/>
                <a:tab pos="6470650" algn="l"/>
                <a:tab pos="7189851" algn="l"/>
                <a:tab pos="7908925" algn="l"/>
                <a:tab pos="8628126" algn="l"/>
                <a:tab pos="9347200" algn="l"/>
                <a:tab pos="10066401" algn="l"/>
                <a:tab pos="10785475" algn="l"/>
              </a:tabLst>
            </a:pPr>
            <a:r>
              <a:rPr lang="fr-FR" sz="4000" b="1" cap="all" dirty="0" smtClean="0">
                <a:solidFill>
                  <a:schemeClr val="tx1"/>
                </a:solidFill>
                <a:latin typeface="Arial"/>
                <a:cs typeface="Arial Unicode MS"/>
              </a:rPr>
              <a:t>Création des </a:t>
            </a:r>
            <a:r>
              <a:rPr lang="fr-FR" sz="4000" b="1" cap="all" dirty="0" err="1" smtClean="0">
                <a:solidFill>
                  <a:schemeClr val="tx1"/>
                </a:solidFill>
                <a:latin typeface="Arial"/>
                <a:cs typeface="Arial Unicode MS"/>
              </a:rPr>
              <a:t>CeGIDD</a:t>
            </a:r>
            <a:r>
              <a:rPr lang="fr-FR" sz="4000" b="1" cap="all" dirty="0" smtClean="0">
                <a:solidFill>
                  <a:schemeClr val="tx1"/>
                </a:solidFill>
                <a:latin typeface="Arial"/>
                <a:cs typeface="Arial Unicode MS"/>
              </a:rPr>
              <a:t> </a:t>
            </a:r>
            <a:endParaRPr lang="fr-FR" sz="1800" dirty="0" smtClean="0"/>
          </a:p>
          <a:p>
            <a:pPr indent="-338328" algn="ctr">
              <a:spcBef>
                <a:spcPts val="0"/>
              </a:spcBef>
              <a:spcAft>
                <a:spcPts val="0"/>
              </a:spcAft>
              <a:tabLst>
                <a:tab pos="342900" algn="l"/>
                <a:tab pos="717550" algn="l"/>
                <a:tab pos="1436751" algn="l"/>
                <a:tab pos="2155825" algn="l"/>
                <a:tab pos="2875026" algn="l"/>
                <a:tab pos="3594100" algn="l"/>
                <a:tab pos="4313301" algn="l"/>
                <a:tab pos="5032375" algn="l"/>
                <a:tab pos="5751576" algn="l"/>
                <a:tab pos="6470650" algn="l"/>
                <a:tab pos="7189851" algn="l"/>
                <a:tab pos="7908925" algn="l"/>
                <a:tab pos="8628126" algn="l"/>
                <a:tab pos="9347200" algn="l"/>
                <a:tab pos="10066401" algn="l"/>
                <a:tab pos="10785475" algn="l"/>
              </a:tabLst>
            </a:pPr>
            <a:r>
              <a:rPr lang="fr-FR" b="1" dirty="0" smtClean="0">
                <a:solidFill>
                  <a:schemeClr val="accent2"/>
                </a:solidFill>
                <a:latin typeface="Arial"/>
                <a:cs typeface="Arial Unicode MS"/>
              </a:rPr>
              <a:t>FUSION DES CDAG ET CIDDIST</a:t>
            </a:r>
          </a:p>
          <a:p>
            <a:pPr indent="-338328" algn="ctr">
              <a:spcBef>
                <a:spcPts val="0"/>
              </a:spcBef>
              <a:spcAft>
                <a:spcPts val="0"/>
              </a:spcAft>
              <a:tabLst>
                <a:tab pos="342900" algn="l"/>
                <a:tab pos="717550" algn="l"/>
                <a:tab pos="1436751" algn="l"/>
                <a:tab pos="2155825" algn="l"/>
                <a:tab pos="2875026" algn="l"/>
                <a:tab pos="3594100" algn="l"/>
                <a:tab pos="4313301" algn="l"/>
                <a:tab pos="5032375" algn="l"/>
                <a:tab pos="5751576" algn="l"/>
                <a:tab pos="6470650" algn="l"/>
                <a:tab pos="7189851" algn="l"/>
                <a:tab pos="7908925" algn="l"/>
                <a:tab pos="8628126" algn="l"/>
                <a:tab pos="9347200" algn="l"/>
                <a:tab pos="10066401" algn="l"/>
                <a:tab pos="10785475" algn="l"/>
              </a:tabLst>
            </a:pPr>
            <a:endParaRPr lang="fr-FR" sz="1800" b="1" dirty="0" smtClean="0">
              <a:solidFill>
                <a:schemeClr val="accent2"/>
              </a:solidFill>
              <a:latin typeface="Arial"/>
              <a:cs typeface="Arial Unicode MS"/>
            </a:endParaRPr>
          </a:p>
          <a:p>
            <a:pPr indent="-338328" algn="ctr">
              <a:spcBef>
                <a:spcPts val="0"/>
              </a:spcBef>
              <a:spcAft>
                <a:spcPts val="0"/>
              </a:spcAft>
              <a:tabLst>
                <a:tab pos="342900" algn="l"/>
                <a:tab pos="717550" algn="l"/>
                <a:tab pos="1436751" algn="l"/>
                <a:tab pos="2155825" algn="l"/>
                <a:tab pos="2875026" algn="l"/>
                <a:tab pos="3594100" algn="l"/>
                <a:tab pos="4313301" algn="l"/>
                <a:tab pos="5032375" algn="l"/>
                <a:tab pos="5751576" algn="l"/>
                <a:tab pos="6470650" algn="l"/>
                <a:tab pos="7189851" algn="l"/>
                <a:tab pos="7908925" algn="l"/>
                <a:tab pos="8628126" algn="l"/>
                <a:tab pos="9347200" algn="l"/>
                <a:tab pos="10066401" algn="l"/>
                <a:tab pos="10785475" algn="l"/>
              </a:tabLst>
            </a:pPr>
            <a:endParaRPr lang="fr-FR" sz="1800" dirty="0" smtClean="0"/>
          </a:p>
          <a:p>
            <a:pPr algn="ctr"/>
            <a:r>
              <a:rPr lang="fr-FR" b="1" dirty="0" smtClean="0">
                <a:solidFill>
                  <a:schemeClr val="tx1"/>
                </a:solidFill>
                <a:latin typeface="Arial"/>
                <a:ea typeface="Geneva"/>
                <a:cs typeface="Arial"/>
              </a:rPr>
              <a:t>Etat des lieux, Enjeux,  Contours de la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  <a:latin typeface="Arial"/>
                <a:ea typeface="Geneva"/>
                <a:cs typeface="Arial"/>
              </a:rPr>
              <a:t>réforme</a:t>
            </a:r>
            <a:endParaRPr lang="fr-FR" sz="1800" b="1" dirty="0" smtClean="0">
              <a:solidFill>
                <a:schemeClr val="tx1"/>
              </a:solidFill>
              <a:latin typeface="Arial"/>
              <a:cs typeface="Arial Unicode MS"/>
            </a:endParaRPr>
          </a:p>
          <a:p>
            <a:pPr indent="-33832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  <a:tab pos="717550" algn="l"/>
                <a:tab pos="1436751" algn="l"/>
                <a:tab pos="2155825" algn="l"/>
                <a:tab pos="2875026" algn="l"/>
                <a:tab pos="3594100" algn="l"/>
                <a:tab pos="4313301" algn="l"/>
                <a:tab pos="5032375" algn="l"/>
                <a:tab pos="5751576" algn="l"/>
                <a:tab pos="6470650" algn="l"/>
                <a:tab pos="7189851" algn="l"/>
                <a:tab pos="7908925" algn="l"/>
                <a:tab pos="8628126" algn="l"/>
                <a:tab pos="9347200" algn="l"/>
                <a:tab pos="10066401" algn="l"/>
                <a:tab pos="10785475" algn="l"/>
              </a:tabLst>
            </a:pPr>
            <a:endParaRPr lang="fr-FR" sz="1200" dirty="0" smtClean="0">
              <a:solidFill>
                <a:srgbClr val="000000"/>
              </a:solidFill>
              <a:latin typeface="Arial"/>
              <a:cs typeface="Arial Unicode MS"/>
            </a:endParaRPr>
          </a:p>
          <a:p>
            <a:pPr indent="-33832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  <a:tab pos="717550" algn="l"/>
                <a:tab pos="1436751" algn="l"/>
                <a:tab pos="2155825" algn="l"/>
                <a:tab pos="2875026" algn="l"/>
                <a:tab pos="3594100" algn="l"/>
                <a:tab pos="4313301" algn="l"/>
                <a:tab pos="5032375" algn="l"/>
                <a:tab pos="5751576" algn="l"/>
                <a:tab pos="6470650" algn="l"/>
                <a:tab pos="7189851" algn="l"/>
                <a:tab pos="7908925" algn="l"/>
                <a:tab pos="8628126" algn="l"/>
                <a:tab pos="9347200" algn="l"/>
                <a:tab pos="10066401" algn="l"/>
                <a:tab pos="10785475" algn="l"/>
              </a:tabLst>
            </a:pPr>
            <a:endParaRPr lang="fr-FR" sz="1200" dirty="0" smtClean="0">
              <a:solidFill>
                <a:srgbClr val="000000"/>
              </a:solidFill>
              <a:latin typeface="Arial"/>
              <a:cs typeface="Arial Unicode MS"/>
            </a:endParaRPr>
          </a:p>
          <a:p>
            <a:pPr indent="-33832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  <a:tab pos="717550" algn="l"/>
                <a:tab pos="1436751" algn="l"/>
                <a:tab pos="2155825" algn="l"/>
                <a:tab pos="2875026" algn="l"/>
                <a:tab pos="3594100" algn="l"/>
                <a:tab pos="4313301" algn="l"/>
                <a:tab pos="5032375" algn="l"/>
                <a:tab pos="5751576" algn="l"/>
                <a:tab pos="6470650" algn="l"/>
                <a:tab pos="7189851" algn="l"/>
                <a:tab pos="7908925" algn="l"/>
                <a:tab pos="8628126" algn="l"/>
                <a:tab pos="9347200" algn="l"/>
                <a:tab pos="10066401" algn="l"/>
                <a:tab pos="10785475" algn="l"/>
              </a:tabLst>
            </a:pPr>
            <a:endParaRPr lang="fr-FR" sz="1200" dirty="0" smtClean="0">
              <a:solidFill>
                <a:srgbClr val="000000"/>
              </a:solidFill>
              <a:latin typeface="Arial"/>
              <a:cs typeface="Arial Unicode MS"/>
            </a:endParaRPr>
          </a:p>
          <a:p>
            <a:pPr indent="-33832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  <a:tab pos="717550" algn="l"/>
                <a:tab pos="1436751" algn="l"/>
                <a:tab pos="2155825" algn="l"/>
                <a:tab pos="2875026" algn="l"/>
                <a:tab pos="3594100" algn="l"/>
                <a:tab pos="4313301" algn="l"/>
                <a:tab pos="5032375" algn="l"/>
                <a:tab pos="5751576" algn="l"/>
                <a:tab pos="6470650" algn="l"/>
                <a:tab pos="7189851" algn="l"/>
                <a:tab pos="7908925" algn="l"/>
                <a:tab pos="8628126" algn="l"/>
                <a:tab pos="9347200" algn="l"/>
                <a:tab pos="10066401" algn="l"/>
                <a:tab pos="10785475" algn="l"/>
              </a:tabLst>
            </a:pPr>
            <a:endParaRPr lang="fr-FR" sz="1200" b="1" dirty="0" smtClean="0">
              <a:solidFill>
                <a:srgbClr val="000000"/>
              </a:solidFill>
              <a:latin typeface="Arial"/>
              <a:cs typeface="Arial Unicode MS"/>
            </a:endParaRPr>
          </a:p>
          <a:p>
            <a:pPr indent="-33832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  <a:tab pos="717550" algn="l"/>
                <a:tab pos="1436751" algn="l"/>
                <a:tab pos="2155825" algn="l"/>
                <a:tab pos="2875026" algn="l"/>
                <a:tab pos="3594100" algn="l"/>
                <a:tab pos="4313301" algn="l"/>
                <a:tab pos="5032375" algn="l"/>
                <a:tab pos="5751576" algn="l"/>
                <a:tab pos="6470650" algn="l"/>
                <a:tab pos="7189851" algn="l"/>
                <a:tab pos="7908925" algn="l"/>
                <a:tab pos="8628126" algn="l"/>
                <a:tab pos="9347200" algn="l"/>
                <a:tab pos="10066401" algn="l"/>
                <a:tab pos="10785475" algn="l"/>
              </a:tabLst>
            </a:pPr>
            <a:r>
              <a:rPr lang="fr-FR" sz="1800" dirty="0" smtClean="0">
                <a:solidFill>
                  <a:schemeClr val="accent2"/>
                </a:solidFill>
                <a:latin typeface="Arial"/>
                <a:cs typeface="Arial Unicode MS"/>
              </a:rPr>
              <a:t>02 décembre 2015</a:t>
            </a:r>
            <a:endParaRPr lang="fr-FR" sz="1800" dirty="0" smtClean="0">
              <a:solidFill>
                <a:schemeClr val="accent2"/>
              </a:solidFill>
            </a:endParaRPr>
          </a:p>
          <a:p>
            <a:pPr indent="-338328">
              <a:spcBef>
                <a:spcPts val="0"/>
              </a:spcBef>
              <a:spcAft>
                <a:spcPts val="0"/>
              </a:spcAft>
              <a:tabLst>
                <a:tab pos="342900" algn="l"/>
                <a:tab pos="717550" algn="l"/>
                <a:tab pos="1436751" algn="l"/>
                <a:tab pos="2155825" algn="l"/>
                <a:tab pos="2875026" algn="l"/>
                <a:tab pos="3594100" algn="l"/>
                <a:tab pos="4313301" algn="l"/>
                <a:tab pos="5032375" algn="l"/>
                <a:tab pos="5751576" algn="l"/>
                <a:tab pos="6470650" algn="l"/>
                <a:tab pos="7189851" algn="l"/>
                <a:tab pos="7908925" algn="l"/>
                <a:tab pos="8628126" algn="l"/>
                <a:tab pos="9347200" algn="l"/>
                <a:tab pos="10066401" algn="l"/>
                <a:tab pos="10785475" algn="l"/>
              </a:tabLst>
            </a:pPr>
            <a:endParaRPr lang="fr-FR" sz="1800" dirty="0" smtClean="0">
              <a:solidFill>
                <a:srgbClr val="000000"/>
              </a:solidFill>
              <a:latin typeface="Arial"/>
              <a:cs typeface="Arial Unicode MS"/>
            </a:endParaRPr>
          </a:p>
          <a:p>
            <a:pPr indent="-338328">
              <a:spcBef>
                <a:spcPts val="0"/>
              </a:spcBef>
              <a:spcAft>
                <a:spcPts val="0"/>
              </a:spcAft>
              <a:tabLst>
                <a:tab pos="342900" algn="l"/>
                <a:tab pos="717550" algn="l"/>
                <a:tab pos="1436751" algn="l"/>
                <a:tab pos="2155825" algn="l"/>
                <a:tab pos="2875026" algn="l"/>
                <a:tab pos="3594100" algn="l"/>
                <a:tab pos="4313301" algn="l"/>
                <a:tab pos="5032375" algn="l"/>
                <a:tab pos="5751576" algn="l"/>
                <a:tab pos="6470650" algn="l"/>
                <a:tab pos="7189851" algn="l"/>
                <a:tab pos="7908925" algn="l"/>
                <a:tab pos="8628126" algn="l"/>
                <a:tab pos="9347200" algn="l"/>
                <a:tab pos="10066401" algn="l"/>
                <a:tab pos="10785475" algn="l"/>
              </a:tabLst>
            </a:pPr>
            <a:endParaRPr lang="fr-FR" sz="1800" dirty="0" smtClean="0">
              <a:solidFill>
                <a:srgbClr val="000000"/>
              </a:solidFill>
              <a:latin typeface="Arial"/>
              <a:cs typeface="Arial Unicode MS"/>
            </a:endParaRPr>
          </a:p>
          <a:p>
            <a:pPr indent="-338328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  <a:tab pos="717550" algn="l"/>
                <a:tab pos="1436751" algn="l"/>
                <a:tab pos="2155825" algn="l"/>
                <a:tab pos="2875026" algn="l"/>
                <a:tab pos="3594100" algn="l"/>
                <a:tab pos="4313301" algn="l"/>
                <a:tab pos="5032375" algn="l"/>
                <a:tab pos="5751576" algn="l"/>
                <a:tab pos="6470650" algn="l"/>
                <a:tab pos="7189851" algn="l"/>
                <a:tab pos="7908925" algn="l"/>
                <a:tab pos="8628126" algn="l"/>
                <a:tab pos="9347200" algn="l"/>
                <a:tab pos="10066401" algn="l"/>
                <a:tab pos="1078547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Aminata </a:t>
            </a:r>
            <a:r>
              <a:rPr lang="fr-FR" sz="1800" dirty="0" err="1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Sarr</a:t>
            </a:r>
            <a:endParaRPr lang="fr-FR" sz="1800" dirty="0" smtClean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  <a:p>
            <a:pPr indent="-338328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  <a:tab pos="717550" algn="l"/>
                <a:tab pos="1436751" algn="l"/>
                <a:tab pos="2155825" algn="l"/>
                <a:tab pos="2875026" algn="l"/>
                <a:tab pos="3594100" algn="l"/>
                <a:tab pos="4313301" algn="l"/>
                <a:tab pos="5032375" algn="l"/>
                <a:tab pos="5751576" algn="l"/>
                <a:tab pos="6470650" algn="l"/>
                <a:tab pos="7189851" algn="l"/>
                <a:tab pos="7908925" algn="l"/>
                <a:tab pos="8628126" algn="l"/>
                <a:tab pos="9347200" algn="l"/>
                <a:tab pos="10066401" algn="l"/>
                <a:tab pos="1078547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Bureau IST/VIH/Hépatites </a:t>
            </a:r>
          </a:p>
          <a:p>
            <a:pPr indent="-338328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  <a:tab pos="717550" algn="l"/>
                <a:tab pos="1436751" algn="l"/>
                <a:tab pos="2155825" algn="l"/>
                <a:tab pos="2875026" algn="l"/>
                <a:tab pos="3594100" algn="l"/>
                <a:tab pos="4313301" algn="l"/>
                <a:tab pos="5032375" algn="l"/>
                <a:tab pos="5751576" algn="l"/>
                <a:tab pos="6470650" algn="l"/>
                <a:tab pos="7189851" algn="l"/>
                <a:tab pos="7908925" algn="l"/>
                <a:tab pos="8628126" algn="l"/>
                <a:tab pos="9347200" algn="l"/>
                <a:tab pos="10066401" algn="l"/>
                <a:tab pos="10785475" algn="l"/>
              </a:tabLst>
            </a:pPr>
            <a:r>
              <a:rPr lang="fr-FR" sz="18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Direction générale de la santé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179437"/>
            <a:ext cx="8596312" cy="720080"/>
          </a:xfrm>
        </p:spPr>
        <p:txBody>
          <a:bodyPr/>
          <a:lstStyle/>
          <a:p>
            <a:r>
              <a:rPr lang="fr-FR" sz="3200" dirty="0" smtClean="0">
                <a:solidFill>
                  <a:schemeClr val="accent2"/>
                </a:solidFill>
              </a:rPr>
              <a:t> Création des </a:t>
            </a:r>
            <a:r>
              <a:rPr lang="fr-FR" sz="3200" dirty="0" err="1" smtClean="0">
                <a:solidFill>
                  <a:schemeClr val="accent2"/>
                </a:solidFill>
              </a:rPr>
              <a:t>CeGIDD</a:t>
            </a:r>
            <a:r>
              <a:rPr lang="fr-FR" sz="3200" dirty="0" smtClean="0">
                <a:solidFill>
                  <a:schemeClr val="accent2"/>
                </a:solidFill>
              </a:rPr>
              <a:t>: décret simple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776" y="971525"/>
            <a:ext cx="9649072" cy="6264696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fr-FR" sz="2000" b="1" dirty="0" smtClean="0"/>
              <a:t>Financement des </a:t>
            </a:r>
            <a:r>
              <a:rPr lang="fr-FR" sz="2000" b="1" dirty="0" err="1" smtClean="0"/>
              <a:t>CeGIDD</a:t>
            </a:r>
            <a:r>
              <a:rPr lang="fr-FR" sz="2000" b="1" dirty="0" smtClean="0"/>
              <a:t> : AM</a:t>
            </a:r>
            <a:r>
              <a:rPr lang="fr-FR" sz="2000" dirty="0" smtClean="0"/>
              <a:t> dans le cadre du FIR </a:t>
            </a:r>
            <a:endParaRPr lang="fr-FR" sz="2000" b="1" dirty="0" smtClean="0"/>
          </a:p>
          <a:p>
            <a:pPr>
              <a:buFontTx/>
              <a:buChar char="-"/>
              <a:defRPr/>
            </a:pPr>
            <a:r>
              <a:rPr lang="fr-FR" sz="2000" dirty="0" smtClean="0"/>
              <a:t>Dépenses prises en charge sous forme de </a:t>
            </a:r>
            <a:r>
              <a:rPr lang="fr-FR" sz="2000" b="1" dirty="0" smtClean="0"/>
              <a:t>dotation forfaitaire annuelle</a:t>
            </a:r>
            <a:r>
              <a:rPr lang="fr-FR" sz="2000" dirty="0" smtClean="0"/>
              <a:t> :</a:t>
            </a:r>
          </a:p>
          <a:p>
            <a:pPr lvl="1">
              <a:buFontTx/>
              <a:buChar char="-"/>
              <a:defRPr/>
            </a:pPr>
            <a:r>
              <a:rPr lang="fr-FR" sz="2000" dirty="0" smtClean="0"/>
              <a:t>les </a:t>
            </a:r>
            <a:r>
              <a:rPr lang="fr-FR" sz="2000" b="1" dirty="0" smtClean="0"/>
              <a:t>consultations</a:t>
            </a:r>
            <a:r>
              <a:rPr lang="fr-FR" sz="2000" dirty="0" smtClean="0"/>
              <a:t> médicales, paramédicales, de psychologues et d’assistants sociaux </a:t>
            </a:r>
          </a:p>
          <a:p>
            <a:pPr lvl="1">
              <a:buFontTx/>
              <a:buChar char="-"/>
              <a:defRPr/>
            </a:pPr>
            <a:r>
              <a:rPr lang="fr-FR" sz="2000" dirty="0" smtClean="0"/>
              <a:t>les </a:t>
            </a:r>
            <a:r>
              <a:rPr lang="fr-FR" sz="2000" b="1" dirty="0" smtClean="0"/>
              <a:t>investigations biologiques </a:t>
            </a:r>
            <a:endParaRPr lang="fr-FR" sz="2000" dirty="0" smtClean="0"/>
          </a:p>
          <a:p>
            <a:pPr lvl="1">
              <a:buFontTx/>
              <a:buChar char="-"/>
              <a:defRPr/>
            </a:pPr>
            <a:r>
              <a:rPr lang="fr-FR" sz="2000" dirty="0" smtClean="0"/>
              <a:t>les </a:t>
            </a:r>
            <a:r>
              <a:rPr lang="fr-FR" sz="2000" b="1" dirty="0" smtClean="0"/>
              <a:t>médicaments</a:t>
            </a:r>
            <a:r>
              <a:rPr lang="fr-FR" sz="2000" dirty="0" smtClean="0"/>
              <a:t> pour le </a:t>
            </a:r>
            <a:r>
              <a:rPr lang="fr-FR" sz="2000" b="1" dirty="0" smtClean="0"/>
              <a:t>traitement ambulatoire des IST</a:t>
            </a:r>
            <a:r>
              <a:rPr lang="fr-FR" sz="2000" dirty="0" smtClean="0"/>
              <a:t>+ les </a:t>
            </a:r>
            <a:r>
              <a:rPr lang="fr-FR" sz="2000" b="1" dirty="0" smtClean="0"/>
              <a:t>contraceptifs</a:t>
            </a:r>
            <a:r>
              <a:rPr lang="fr-FR" sz="2000" dirty="0" smtClean="0"/>
              <a:t> pour la contraception d’urgence + les </a:t>
            </a:r>
            <a:r>
              <a:rPr lang="fr-FR" sz="2000" b="1" dirty="0" smtClean="0"/>
              <a:t>produits nécessaires aux vaccinations + éventuelles réactions indésirables graves</a:t>
            </a:r>
            <a:endParaRPr lang="fr-FR" sz="2000" dirty="0" smtClean="0"/>
          </a:p>
          <a:p>
            <a:pPr lvl="1">
              <a:buFontTx/>
              <a:buChar char="-"/>
              <a:defRPr/>
            </a:pPr>
            <a:r>
              <a:rPr lang="fr-FR" sz="2000" dirty="0" smtClean="0"/>
              <a:t>les dépenses relatives aux </a:t>
            </a:r>
            <a:r>
              <a:rPr lang="fr-FR" sz="2000" b="1" dirty="0" smtClean="0"/>
              <a:t>activités administratives et d’interprétariat </a:t>
            </a:r>
            <a:endParaRPr lang="fr-FR" sz="2000" dirty="0" smtClean="0">
              <a:solidFill>
                <a:srgbClr val="0CA397"/>
              </a:solidFill>
            </a:endParaRPr>
          </a:p>
          <a:p>
            <a:pPr lvl="1">
              <a:buFontTx/>
              <a:buChar char="-"/>
              <a:defRPr/>
            </a:pPr>
            <a:r>
              <a:rPr lang="fr-FR" sz="2000" dirty="0" smtClean="0"/>
              <a:t>les dépenses relatives aux i</a:t>
            </a:r>
            <a:r>
              <a:rPr lang="fr-FR" sz="2000" b="1" dirty="0" smtClean="0"/>
              <a:t>nterventions de prévention ou de dépistage hors les murs</a:t>
            </a:r>
            <a:r>
              <a:rPr lang="fr-FR" sz="2000" dirty="0" smtClean="0"/>
              <a:t>, </a:t>
            </a:r>
          </a:p>
          <a:p>
            <a:pPr lvl="1">
              <a:buFontTx/>
              <a:buChar char="-"/>
              <a:defRPr/>
            </a:pPr>
            <a:r>
              <a:rPr lang="fr-FR" sz="2000" dirty="0" smtClean="0"/>
              <a:t>les dépenses relatives </a:t>
            </a:r>
            <a:r>
              <a:rPr lang="fr-FR" sz="2000" b="1" dirty="0" smtClean="0"/>
              <a:t>aux activités d’expertise, </a:t>
            </a:r>
            <a:r>
              <a:rPr lang="fr-FR" sz="2000" dirty="0" smtClean="0"/>
              <a:t>et le cas échéant aux activités de coordination qui lui sont confiées</a:t>
            </a:r>
          </a:p>
          <a:p>
            <a:pPr lvl="1">
              <a:buFontTx/>
              <a:buChar char="-"/>
              <a:defRPr/>
            </a:pPr>
            <a:endParaRPr lang="fr-FR" sz="1200" dirty="0" smtClean="0">
              <a:solidFill>
                <a:srgbClr val="0CA397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fr-FR" sz="2000" dirty="0" smtClean="0"/>
              <a:t>Proposition de négociation par la CNAMTS, pour le compte des  </a:t>
            </a:r>
            <a:r>
              <a:rPr lang="fr-FR" sz="2000" dirty="0" err="1" smtClean="0"/>
              <a:t>CeGIDD</a:t>
            </a:r>
            <a:r>
              <a:rPr lang="fr-FR" sz="2000" dirty="0" smtClean="0"/>
              <a:t>, des conditions d'acquisition des vaccins (cf. application art 49 LFSS 2015)</a:t>
            </a:r>
          </a:p>
          <a:p>
            <a:pPr marL="347472" indent="-347472">
              <a:spcBef>
                <a:spcPts val="0"/>
              </a:spcBef>
              <a:spcAft>
                <a:spcPts val="0"/>
              </a:spcAft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  <a:p>
            <a:endParaRPr lang="fr-FR" sz="1800" dirty="0" smtClean="0">
              <a:sym typeface="Wingdings" pitchFamily="2" charset="2"/>
            </a:endParaRPr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768" y="251445"/>
            <a:ext cx="9793088" cy="1008112"/>
          </a:xfrm>
        </p:spPr>
        <p:txBody>
          <a:bodyPr/>
          <a:lstStyle/>
          <a:p>
            <a:r>
              <a:rPr lang="fr-FR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Création des </a:t>
            </a:r>
            <a:r>
              <a:rPr lang="fr-FR" sz="32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CeGIDD</a:t>
            </a:r>
            <a:r>
              <a:rPr lang="fr-FR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: projet d’arrêté et ses annexes</a:t>
            </a:r>
            <a:endParaRPr lang="fr-FR" sz="18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784" y="1331565"/>
            <a:ext cx="9505056" cy="5904656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Annexe 1: Cahier des charges des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CeGIDD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- Missions  (</a:t>
            </a:r>
            <a:r>
              <a:rPr lang="fr-FR" sz="2000" i="1" dirty="0" smtClean="0">
                <a:solidFill>
                  <a:srgbClr val="0CA397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cf. Focus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); Personnel (</a:t>
            </a:r>
            <a:r>
              <a:rPr lang="fr-FR" sz="2000" i="1" dirty="0" smtClean="0">
                <a:solidFill>
                  <a:srgbClr val="0CA397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cf. Focus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); Public pris en charge; </a:t>
            </a:r>
          </a:p>
          <a:p>
            <a:pPr lvl="1" algn="just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Modalités de fonctionnement: règles de bonnes pratiques ; localisation et organisation; règles d’hygiène et d’élimination des déchets et procédure d’assurance qualité et d’évaluation</a:t>
            </a:r>
          </a:p>
          <a:p>
            <a:pPr lvl="1" algn="just"/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Annexe 2: Dossier d’habilitation</a:t>
            </a:r>
          </a:p>
          <a:p>
            <a:pPr lvl="1" algn="just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- Informations générales ; Descriptif du projet ; Descriptif du personnel, modalités de fonctionnement  et organisation</a:t>
            </a:r>
          </a:p>
          <a:p>
            <a:pPr lvl="1" algn="just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- Procédure d’assurance qualité; Suivi d’activité et situation financière</a:t>
            </a:r>
          </a:p>
          <a:p>
            <a:pPr lvl="1" algn="just">
              <a:buFont typeface="Arial" pitchFamily="34" charset="0"/>
              <a:buNone/>
            </a:pPr>
            <a:endParaRPr lang="fr-FR" sz="1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Annexe 3: Règles de prise en charge anonyme ou non</a:t>
            </a:r>
          </a:p>
          <a:p>
            <a:pPr lvl="1" algn="just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- Modalités d’information et recueil du consentement des usagers </a:t>
            </a:r>
          </a:p>
          <a:p>
            <a:pPr lvl="1" algn="just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- Conservation et destruction des informations personnelles</a:t>
            </a:r>
          </a:p>
          <a:p>
            <a:pPr lvl="1" algn="just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- Modèle de notice d’information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179437"/>
            <a:ext cx="8596312" cy="720080"/>
          </a:xfrm>
        </p:spPr>
        <p:txBody>
          <a:bodyPr/>
          <a:lstStyle/>
          <a:p>
            <a:r>
              <a:rPr lang="fr-FR" altLang="fr-FR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Focus : Missions des </a:t>
            </a:r>
            <a:r>
              <a:rPr lang="fr-FR" altLang="fr-FR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CeGIDD</a:t>
            </a:r>
            <a:endParaRPr lang="fr-FR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71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68" y="899517"/>
            <a:ext cx="9721080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776" y="179437"/>
            <a:ext cx="9505056" cy="576064"/>
          </a:xfrm>
        </p:spPr>
        <p:txBody>
          <a:bodyPr/>
          <a:lstStyle/>
          <a:p>
            <a:r>
              <a:rPr lang="fr-FR" altLang="fr-FR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Focus : Missions des </a:t>
            </a:r>
            <a:r>
              <a:rPr lang="fr-FR" altLang="fr-FR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CeGIDD</a:t>
            </a:r>
            <a:endParaRPr lang="fr-FR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6091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68" y="899517"/>
            <a:ext cx="9721080" cy="608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784" y="251445"/>
            <a:ext cx="9505056" cy="504056"/>
          </a:xfrm>
        </p:spPr>
        <p:txBody>
          <a:bodyPr/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b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  <a:b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altLang="fr-FR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Focus : Missions des </a:t>
            </a:r>
            <a:r>
              <a:rPr lang="fr-FR" altLang="fr-FR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CeGIDD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68" y="899517"/>
            <a:ext cx="9936857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776" y="251445"/>
            <a:ext cx="9577064" cy="720080"/>
          </a:xfrm>
        </p:spPr>
        <p:txBody>
          <a:bodyPr/>
          <a:lstStyle/>
          <a:p>
            <a:r>
              <a:rPr lang="fr-FR" altLang="fr-FR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Focus: Personnel des </a:t>
            </a:r>
            <a:r>
              <a:rPr lang="fr-FR" altLang="fr-FR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CeGIDD</a:t>
            </a:r>
            <a:endParaRPr lang="fr-FR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68" y="971525"/>
            <a:ext cx="979308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79437"/>
            <a:ext cx="8607425" cy="864096"/>
          </a:xfrm>
          <a:ln/>
        </p:spPr>
        <p:txBody>
          <a:bodyPr tIns="23040"/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>
                <a:latin typeface="Arial (Corps)"/>
              </a:rPr>
              <a:t/>
            </a:r>
            <a:br>
              <a:rPr lang="fr-FR" sz="3200" dirty="0" smtClean="0">
                <a:latin typeface="Arial (Corps)"/>
              </a:rPr>
            </a:br>
            <a:r>
              <a:rPr lang="fr-FR" sz="3200" dirty="0" smtClean="0">
                <a:solidFill>
                  <a:schemeClr val="accent2"/>
                </a:solidFill>
                <a:latin typeface="Arial (Corps)"/>
              </a:rPr>
              <a:t>Etat des lieux: le dispositif actuel</a:t>
            </a:r>
            <a:r>
              <a:rPr lang="fr-FR" sz="3200" dirty="0" smtClean="0">
                <a:latin typeface="Arial (Corps)"/>
              </a:rPr>
              <a:t/>
            </a:r>
            <a:br>
              <a:rPr lang="fr-FR" sz="3200" dirty="0" smtClean="0">
                <a:latin typeface="Arial (Corps)"/>
              </a:rPr>
            </a:br>
            <a:endParaRPr lang="fr-FR" sz="32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3768" y="1115541"/>
            <a:ext cx="9793088" cy="6264697"/>
          </a:xfrm>
          <a:ln/>
        </p:spPr>
        <p:txBody>
          <a:bodyPr tIns="19440"/>
          <a:lstStyle/>
          <a:p>
            <a:pPr algn="ctr">
              <a:lnSpc>
                <a:spcPct val="100000"/>
              </a:lnSpc>
            </a:pPr>
            <a:r>
              <a:rPr lang="fr-FR" sz="2400" dirty="0" smtClean="0">
                <a:latin typeface="Arial (Corps)"/>
              </a:rPr>
              <a:t>Une </a:t>
            </a:r>
            <a:r>
              <a:rPr lang="fr-FR" sz="2400" b="1" dirty="0" smtClean="0">
                <a:latin typeface="Arial (Corps)"/>
              </a:rPr>
              <a:t>majorité</a:t>
            </a:r>
            <a:r>
              <a:rPr lang="fr-FR" sz="2400" dirty="0" smtClean="0">
                <a:latin typeface="Arial (Corps)"/>
              </a:rPr>
              <a:t> de centres avec </a:t>
            </a:r>
            <a:r>
              <a:rPr lang="fr-FR" sz="2400" b="1" dirty="0" smtClean="0">
                <a:latin typeface="Arial (Corps)"/>
              </a:rPr>
              <a:t>double autorisation </a:t>
            </a:r>
            <a:r>
              <a:rPr lang="fr-FR" sz="2400" dirty="0" smtClean="0">
                <a:latin typeface="Arial (Corps)"/>
              </a:rPr>
              <a:t>et en </a:t>
            </a:r>
            <a:r>
              <a:rPr lang="fr-FR" sz="2400" b="1" dirty="0" smtClean="0">
                <a:latin typeface="Arial (Corps)"/>
              </a:rPr>
              <a:t>milieu hospitalier</a:t>
            </a:r>
          </a:p>
          <a:p>
            <a:pPr algn="ctr">
              <a:lnSpc>
                <a:spcPct val="100000"/>
              </a:lnSpc>
            </a:pPr>
            <a:endParaRPr lang="fr-FR" sz="900" dirty="0" smtClean="0">
              <a:latin typeface="Arial (Corps)"/>
            </a:endParaRPr>
          </a:p>
          <a:p>
            <a:pPr algn="ctr">
              <a:lnSpc>
                <a:spcPct val="100000"/>
              </a:lnSpc>
            </a:pPr>
            <a:r>
              <a:rPr lang="fr-FR" sz="2000" b="1" dirty="0" smtClean="0">
                <a:latin typeface="Arial (Corps)"/>
              </a:rPr>
              <a:t>100 sites </a:t>
            </a:r>
            <a:r>
              <a:rPr lang="fr-FR" sz="2000" dirty="0" smtClean="0">
                <a:latin typeface="Arial (Corps)"/>
              </a:rPr>
              <a:t>relevant d’une </a:t>
            </a:r>
            <a:r>
              <a:rPr lang="fr-FR" sz="2000" b="1" dirty="0" smtClean="0">
                <a:latin typeface="Arial (Corps)"/>
              </a:rPr>
              <a:t>collectivité territoriale </a:t>
            </a:r>
          </a:p>
          <a:p>
            <a:pPr algn="ctr">
              <a:lnSpc>
                <a:spcPct val="100000"/>
              </a:lnSpc>
            </a:pPr>
            <a:r>
              <a:rPr lang="fr-FR" sz="2000" dirty="0" smtClean="0">
                <a:latin typeface="Arial (Corps)"/>
              </a:rPr>
              <a:t>(32 CG compétents en 2015)</a:t>
            </a:r>
          </a:p>
          <a:p>
            <a:pPr algn="just">
              <a:lnSpc>
                <a:spcPct val="100000"/>
              </a:lnSpc>
            </a:pPr>
            <a:endParaRPr lang="fr-FR" sz="2000" dirty="0" smtClean="0">
              <a:latin typeface="Arial (Corps)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16" y="2267669"/>
            <a:ext cx="907300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ulle ronde 7"/>
          <p:cNvSpPr/>
          <p:nvPr/>
        </p:nvSpPr>
        <p:spPr bwMode="auto">
          <a:xfrm>
            <a:off x="4032200" y="5436021"/>
            <a:ext cx="1189586" cy="632883"/>
          </a:xfrm>
          <a:prstGeom prst="wedgeEllipse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 Unicode MS" pitchFamily="34" charset="0"/>
              </a:rPr>
              <a:t>64%</a:t>
            </a:r>
          </a:p>
        </p:txBody>
      </p:sp>
      <p:sp>
        <p:nvSpPr>
          <p:cNvPr id="10" name="Bulle ronde 9"/>
          <p:cNvSpPr/>
          <p:nvPr/>
        </p:nvSpPr>
        <p:spPr bwMode="auto">
          <a:xfrm>
            <a:off x="8568704" y="5003973"/>
            <a:ext cx="1152128" cy="648072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 Unicode MS" pitchFamily="34" charset="0"/>
              </a:rPr>
              <a:t>68%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323454"/>
            <a:ext cx="9289031" cy="792087"/>
          </a:xfrm>
          <a:ln/>
        </p:spPr>
        <p:txBody>
          <a:bodyPr tIns="2304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>
                <a:solidFill>
                  <a:schemeClr val="accent2"/>
                </a:solidFill>
                <a:latin typeface="Arial (Corps)"/>
              </a:rPr>
              <a:t>Etat des lieux : le financement</a:t>
            </a:r>
            <a:endParaRPr lang="fr-FR" sz="3200" dirty="0">
              <a:solidFill>
                <a:schemeClr val="accent2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776" y="1763614"/>
            <a:ext cx="9649072" cy="936104"/>
          </a:xfrm>
          <a:ln/>
        </p:spPr>
        <p:txBody>
          <a:bodyPr tIns="19440"/>
          <a:lstStyle/>
          <a:p>
            <a:pPr marL="422275" indent="-317500">
              <a:lnSpc>
                <a:spcPct val="83000"/>
              </a:lnSpc>
              <a:buClr>
                <a:srgbClr val="0E594D"/>
              </a:buClr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</a:pPr>
            <a:r>
              <a:rPr lang="fr-FR" sz="2400" dirty="0" smtClean="0"/>
              <a:t>Le coût actuel du dispositif est estimé à environ 54 Millions d’euros en 2013 (crédits AM et Etat confondus) :</a:t>
            </a:r>
          </a:p>
          <a:p>
            <a:pPr marL="422275" indent="-317500">
              <a:lnSpc>
                <a:spcPct val="83000"/>
              </a:lnSpc>
              <a:buClr>
                <a:srgbClr val="0E594D"/>
              </a:buClr>
              <a:buFont typeface="Wingdings" pitchFamily="2" charset="2"/>
              <a:buChar char="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</a:pPr>
            <a:endParaRPr lang="fr-FR" sz="2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856" y="2555701"/>
            <a:ext cx="842493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251445"/>
            <a:ext cx="8596312" cy="720080"/>
          </a:xfrm>
        </p:spPr>
        <p:txBody>
          <a:bodyPr/>
          <a:lstStyle/>
          <a:p>
            <a:r>
              <a:rPr lang="fr-FR" sz="3200" dirty="0" smtClean="0">
                <a:solidFill>
                  <a:schemeClr val="accent2"/>
                </a:solidFill>
              </a:rPr>
              <a:t>Enjeux de la réforme (1)</a:t>
            </a:r>
            <a:endParaRPr lang="fr-FR" sz="32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784" y="1115541"/>
            <a:ext cx="9577064" cy="61926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Deux structures fruits de l’histoire de la lutte contre le VIH et IST (CDAG et CIDDIST), aux missions complémentaires et redondantes</a:t>
            </a:r>
          </a:p>
          <a:p>
            <a:r>
              <a:rPr lang="fr-FR" sz="2400" dirty="0" smtClean="0"/>
              <a:t>			</a:t>
            </a:r>
            <a:r>
              <a:rPr lang="fr-FR" sz="2000" dirty="0" smtClean="0"/>
              <a:t>- CDAG: prévention/dépistage/diagnostic du VIH et les hépatites virales 			(voire parfois d’autres IST)</a:t>
            </a:r>
          </a:p>
          <a:p>
            <a:r>
              <a:rPr lang="fr-FR" sz="2000" dirty="0" smtClean="0"/>
              <a:t>			- CIDDIST: prévention/dépistage/diagnostic/traitement des IST (dont VIH et 			VHB sauf pour le traitement)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Une réforme attendue et recommandée</a:t>
            </a:r>
          </a:p>
          <a:p>
            <a:r>
              <a:rPr lang="fr-FR" sz="2000" dirty="0" smtClean="0"/>
              <a:t>			- Action du plan national VIH/Sida, recommandations des rapports IGAS, 			</a:t>
            </a:r>
            <a:r>
              <a:rPr lang="fr-FR" sz="2000" dirty="0" err="1" smtClean="0"/>
              <a:t>Morlat</a:t>
            </a:r>
            <a:r>
              <a:rPr lang="fr-FR" sz="2000" dirty="0" smtClean="0"/>
              <a:t>, Conseil National du Sida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Superposition de différentes sources de financement</a:t>
            </a:r>
          </a:p>
          <a:p>
            <a:r>
              <a:rPr lang="fr-FR" sz="2000" dirty="0" smtClean="0"/>
              <a:t>			- CDAG: Assurance maladie (ONDAM hospitalier ou de ville)</a:t>
            </a:r>
          </a:p>
          <a:p>
            <a:r>
              <a:rPr lang="fr-FR" sz="2000" dirty="0" smtClean="0"/>
              <a:t>			- CIDDIST: Etat (Mission Santé-PAP204 ou DGD)</a:t>
            </a:r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323453"/>
            <a:ext cx="8596312" cy="864096"/>
          </a:xfrm>
        </p:spPr>
        <p:txBody>
          <a:bodyPr/>
          <a:lstStyle/>
          <a:p>
            <a:r>
              <a:rPr lang="fr-FR" sz="3200" dirty="0" smtClean="0">
                <a:solidFill>
                  <a:schemeClr val="accent2"/>
                </a:solidFill>
              </a:rPr>
              <a:t>Enjeux de la réforme (2)</a:t>
            </a:r>
            <a:endParaRPr lang="fr-FR" sz="32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784" y="1187549"/>
            <a:ext cx="9505056" cy="61926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Améliorer la lisibilité et l’accessibilité du dispositif de Prévention et Dépistage des IST pour les usagers (facilitation du parcours et de l’accès à l’offre)</a:t>
            </a:r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Rendre plus efficient le dispositif par une appréhension globale des problématiques de santé sexuelle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Simplifier sur le plan administratif et financier :</a:t>
            </a:r>
          </a:p>
          <a:p>
            <a:r>
              <a:rPr lang="fr-FR" sz="2000" dirty="0" smtClean="0"/>
              <a:t>			- une seule habilitation et un financement unique par l’Assurance maladie</a:t>
            </a:r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Faciliter et améliorer le pilotage et le suivi du dispositif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9" y="251446"/>
            <a:ext cx="8844980" cy="432047"/>
          </a:xfrm>
          <a:ln/>
        </p:spPr>
        <p:txBody>
          <a:bodyPr tIns="2304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>
                <a:solidFill>
                  <a:schemeClr val="accent2"/>
                </a:solidFill>
              </a:rPr>
              <a:t>Création des </a:t>
            </a:r>
            <a:r>
              <a:rPr lang="fr-FR" sz="3200" dirty="0" err="1" smtClean="0">
                <a:solidFill>
                  <a:schemeClr val="accent2"/>
                </a:solidFill>
              </a:rPr>
              <a:t>CeGIDD</a:t>
            </a:r>
            <a:r>
              <a:rPr lang="fr-FR" sz="3200" dirty="0" smtClean="0">
                <a:solidFill>
                  <a:schemeClr val="accent2"/>
                </a:solidFill>
              </a:rPr>
              <a:t> : art 47 LFSS 2015</a:t>
            </a:r>
            <a:endParaRPr lang="fr-FR" sz="3200" dirty="0">
              <a:solidFill>
                <a:schemeClr val="accent2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3768" y="899517"/>
            <a:ext cx="9793088" cy="6480720"/>
          </a:xfrm>
          <a:ln/>
        </p:spPr>
        <p:txBody>
          <a:bodyPr tIns="19440"/>
          <a:lstStyle/>
          <a:p>
            <a:pPr marL="503238" indent="-430213" algn="just" eaLnBrk="1">
              <a:buClr>
                <a:srgbClr val="FF9966"/>
              </a:buClr>
              <a:buSzPct val="75000"/>
              <a:buFont typeface="Arial" pitchFamily="34" charset="0"/>
              <a:buChar char="•"/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</a:pPr>
            <a:r>
              <a:rPr lang="fr-FR" sz="2400" dirty="0" smtClean="0">
                <a:solidFill>
                  <a:schemeClr val="tx1"/>
                </a:solidFill>
                <a:sym typeface="Wingdings" pitchFamily="2" charset="2"/>
              </a:rPr>
              <a:t>C</a:t>
            </a:r>
            <a:r>
              <a:rPr lang="fr-FR" sz="2400" dirty="0" smtClean="0">
                <a:solidFill>
                  <a:schemeClr val="tx1"/>
                </a:solidFill>
              </a:rPr>
              <a:t>réation d’une structure unique dénommée « Centre gratuit d’information, de dépistage et de diagnostic » du VIH, des hépatites virales et des infections sexuellement transmissibles (</a:t>
            </a:r>
            <a:r>
              <a:rPr lang="fr-FR" sz="2400" dirty="0" err="1" smtClean="0">
                <a:solidFill>
                  <a:schemeClr val="tx1"/>
                </a:solidFill>
              </a:rPr>
              <a:t>CeGIDD</a:t>
            </a:r>
            <a:r>
              <a:rPr lang="fr-FR" sz="2400" dirty="0" smtClean="0">
                <a:solidFill>
                  <a:schemeClr val="tx1"/>
                </a:solidFill>
              </a:rPr>
              <a:t>)</a:t>
            </a:r>
          </a:p>
          <a:p>
            <a:pPr marL="503238" indent="-430213" algn="just" eaLnBrk="1">
              <a:buClr>
                <a:srgbClr val="FF9966"/>
              </a:buClr>
              <a:buSzPct val="75000"/>
              <a:buFont typeface="Arial" pitchFamily="34" charset="0"/>
              <a:buChar char="•"/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</a:pPr>
            <a:r>
              <a:rPr lang="fr-FR" sz="2400" dirty="0" smtClean="0">
                <a:solidFill>
                  <a:schemeClr val="tx1"/>
                </a:solidFill>
              </a:rPr>
              <a:t>Gratuité systématique mais anonymat au choix de l’usager (sauf vaccination et contraception non </a:t>
            </a:r>
            <a:r>
              <a:rPr lang="fr-FR" sz="2400" dirty="0" smtClean="0">
                <a:solidFill>
                  <a:schemeClr val="tx1"/>
                </a:solidFill>
              </a:rPr>
              <a:t>anonymes)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422275" indent="-317500">
              <a:lnSpc>
                <a:spcPct val="83000"/>
              </a:lnSpc>
              <a:buClr>
                <a:srgbClr val="0E594D"/>
              </a:buClr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</a:pPr>
            <a:endParaRPr lang="fr-FR" sz="2200" dirty="0"/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792" y="3059757"/>
            <a:ext cx="9289032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832" y="107429"/>
            <a:ext cx="8617843" cy="576064"/>
          </a:xfrm>
        </p:spPr>
        <p:txBody>
          <a:bodyPr/>
          <a:lstStyle/>
          <a:p>
            <a:r>
              <a:rPr lang="fr-FR" sz="3200" dirty="0" smtClean="0">
                <a:solidFill>
                  <a:schemeClr val="accent2"/>
                </a:solidFill>
              </a:rPr>
              <a:t>Création des </a:t>
            </a:r>
            <a:r>
              <a:rPr lang="fr-FR" sz="3200" dirty="0" err="1" smtClean="0">
                <a:solidFill>
                  <a:schemeClr val="accent2"/>
                </a:solidFill>
              </a:rPr>
              <a:t>CeGIDD</a:t>
            </a:r>
            <a:r>
              <a:rPr lang="fr-FR" sz="3200" dirty="0" smtClean="0">
                <a:solidFill>
                  <a:schemeClr val="accent2"/>
                </a:solidFill>
              </a:rPr>
              <a:t> : art 47 LFSS 2015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784" y="899517"/>
            <a:ext cx="9577064" cy="6336704"/>
          </a:xfrm>
        </p:spPr>
        <p:txBody>
          <a:bodyPr/>
          <a:lstStyle/>
          <a:p>
            <a:pPr marL="342900" lvl="2" indent="-342900">
              <a:spcAft>
                <a:spcPts val="1413"/>
              </a:spcAft>
              <a:buFont typeface="Arial" pitchFamily="34" charset="0"/>
              <a:buChar char="•"/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</a:pPr>
            <a:r>
              <a:rPr lang="fr-FR" dirty="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Le </a:t>
            </a:r>
            <a:r>
              <a:rPr lang="fr-FR" dirty="0" err="1" smtClean="0">
                <a:solidFill>
                  <a:srgbClr val="000000"/>
                </a:solidFill>
                <a:ea typeface="+mn-ea"/>
                <a:sym typeface="Wingdings" pitchFamily="2" charset="2"/>
              </a:rPr>
              <a:t>CeGIDD</a:t>
            </a:r>
            <a:r>
              <a:rPr lang="fr-FR" dirty="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 assure ses missions « dans ses locaux ou hors les murs, notamment auprès des populations les plus concernées.. »</a:t>
            </a:r>
          </a:p>
          <a:p>
            <a:pPr marL="342900" lvl="2" indent="-342900">
              <a:spcAft>
                <a:spcPts val="1413"/>
              </a:spcAft>
              <a:buFont typeface="Arial" pitchFamily="34" charset="0"/>
              <a:buChar char="•"/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</a:pPr>
            <a:endParaRPr lang="fr-FR" sz="1200" dirty="0" smtClean="0">
              <a:solidFill>
                <a:srgbClr val="000000"/>
              </a:solidFill>
              <a:ea typeface="+mn-ea"/>
              <a:sym typeface="Wingdings" pitchFamily="2" charset="2"/>
            </a:endParaRPr>
          </a:p>
          <a:p>
            <a:pPr marL="342900" lvl="2" indent="-342900">
              <a:spcAft>
                <a:spcPts val="1413"/>
              </a:spcAft>
              <a:buFont typeface="Arial" pitchFamily="34" charset="0"/>
              <a:buChar char="•"/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</a:pPr>
            <a:r>
              <a:rPr lang="fr-FR" dirty="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Le </a:t>
            </a:r>
            <a:r>
              <a:rPr lang="fr-FR" dirty="0" err="1" smtClean="0">
                <a:solidFill>
                  <a:srgbClr val="000000"/>
                </a:solidFill>
                <a:ea typeface="+mn-ea"/>
                <a:sym typeface="Wingdings" pitchFamily="2" charset="2"/>
              </a:rPr>
              <a:t>CeGIDD</a:t>
            </a:r>
            <a:r>
              <a:rPr lang="fr-FR" dirty="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 « peut mener ces activités (…) en coordination avec les autres organismes, notamment les associations (...) avec lesquels il conclut des conventions de partenariat »</a:t>
            </a:r>
          </a:p>
          <a:p>
            <a:pPr marL="342900" lvl="2" indent="-342900">
              <a:spcAft>
                <a:spcPts val="1413"/>
              </a:spcAft>
              <a:buFont typeface="Arial" pitchFamily="34" charset="0"/>
              <a:buChar char="•"/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</a:pPr>
            <a:endParaRPr lang="fr-FR" sz="1200" dirty="0" smtClean="0">
              <a:solidFill>
                <a:srgbClr val="000000"/>
              </a:solidFill>
              <a:ea typeface="+mn-ea"/>
              <a:sym typeface="Wingdings" pitchFamily="2" charset="2"/>
            </a:endParaRPr>
          </a:p>
          <a:p>
            <a:pPr marL="342900" lvl="2" indent="-342900">
              <a:spcAft>
                <a:spcPts val="1413"/>
              </a:spcAft>
              <a:buFont typeface="Arial" pitchFamily="34" charset="0"/>
              <a:buChar char="•"/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</a:pPr>
            <a:r>
              <a:rPr lang="fr-FR" dirty="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Recentralisation à l’Etat de la lutte contre les IST : les Collectivités territoriales peuvent néanmoins gérer un </a:t>
            </a:r>
            <a:r>
              <a:rPr lang="fr-FR" dirty="0" err="1" smtClean="0">
                <a:solidFill>
                  <a:srgbClr val="000000"/>
                </a:solidFill>
                <a:ea typeface="+mn-ea"/>
                <a:sym typeface="Wingdings" pitchFamily="2" charset="2"/>
              </a:rPr>
              <a:t>CeGIDD</a:t>
            </a:r>
            <a:r>
              <a:rPr lang="fr-FR" dirty="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 dans le cadre d’une convention conclue avec l’ARS</a:t>
            </a:r>
          </a:p>
          <a:p>
            <a:pPr marL="342900" lvl="2" indent="-342900">
              <a:spcAft>
                <a:spcPts val="1413"/>
              </a:spcAft>
              <a:buFont typeface="Arial" pitchFamily="34" charset="0"/>
              <a:buChar char="•"/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</a:pPr>
            <a:endParaRPr lang="fr-FR" sz="1200" dirty="0" smtClean="0">
              <a:solidFill>
                <a:srgbClr val="000000"/>
              </a:solidFill>
              <a:ea typeface="+mn-ea"/>
              <a:sym typeface="Wingdings" pitchFamily="2" charset="2"/>
            </a:endParaRPr>
          </a:p>
          <a:p>
            <a:pPr marL="342900" lvl="2" indent="-342900">
              <a:spcAft>
                <a:spcPts val="1413"/>
              </a:spcAft>
              <a:buFont typeface="Arial" pitchFamily="34" charset="0"/>
              <a:buChar char="•"/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</a:pPr>
            <a:r>
              <a:rPr lang="fr-FR" dirty="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Financement unique par l’Assurance maladie (imputation sur le Fonds d’intervention régional des ARS)</a:t>
            </a:r>
          </a:p>
          <a:p>
            <a:pPr marL="342900" lvl="2" indent="-342900">
              <a:spcAft>
                <a:spcPts val="1413"/>
              </a:spcAft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</a:pPr>
            <a:endParaRPr lang="fr-FR" sz="1200" dirty="0" smtClean="0">
              <a:solidFill>
                <a:srgbClr val="000000"/>
              </a:solidFill>
              <a:ea typeface="+mn-ea"/>
              <a:sym typeface="Wingdings" pitchFamily="2" charset="2"/>
            </a:endParaRPr>
          </a:p>
          <a:p>
            <a:pPr marL="342900" lvl="2" indent="-342900">
              <a:spcAft>
                <a:spcPts val="1413"/>
              </a:spcAft>
              <a:buFont typeface="Arial" pitchFamily="34" charset="0"/>
              <a:buChar char="•"/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</a:pPr>
            <a:r>
              <a:rPr lang="fr-FR" dirty="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Mise en œuvre du dispositif au 1er janvier 2016</a:t>
            </a:r>
            <a:endParaRPr lang="fr-FR" dirty="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776" y="251445"/>
            <a:ext cx="9721080" cy="504056"/>
          </a:xfrm>
        </p:spPr>
        <p:txBody>
          <a:bodyPr/>
          <a:lstStyle/>
          <a:p>
            <a:r>
              <a:rPr lang="fr-FR" sz="3200" dirty="0" smtClean="0">
                <a:solidFill>
                  <a:schemeClr val="accent2"/>
                </a:solidFill>
              </a:rPr>
              <a:t>Création des </a:t>
            </a:r>
            <a:r>
              <a:rPr lang="fr-FR" sz="3200" dirty="0" err="1" smtClean="0">
                <a:solidFill>
                  <a:schemeClr val="accent2"/>
                </a:solidFill>
              </a:rPr>
              <a:t>CeGIDD</a:t>
            </a:r>
            <a:r>
              <a:rPr lang="fr-FR" sz="3200" dirty="0" smtClean="0">
                <a:solidFill>
                  <a:schemeClr val="accent2"/>
                </a:solidFill>
              </a:rPr>
              <a:t> : année 2015 de transition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784" y="899517"/>
            <a:ext cx="9505056" cy="64807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Poursuite d’activités des structures actuelles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usqu’au 31/12/2015, sous couvert de leurs habilitations ou conventions délivrées avant la LFSS 2015</a:t>
            </a:r>
          </a:p>
          <a:p>
            <a:pPr>
              <a:buFont typeface="Arial" pitchFamily="34" charset="0"/>
              <a:buChar char="•"/>
            </a:pP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Financement par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l’AM de l’ensemble des CIDDIST (Etat et CG), à hauteur de leur financement 2014 (cf. instruction ministérielle  DGS/RI2/2015/31 du 30/01/2015)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fr-FR" sz="2000" u="sng" dirty="0" smtClean="0">
                <a:latin typeface="Arial" pitchFamily="34" charset="0"/>
                <a:cs typeface="Arial" pitchFamily="34" charset="0"/>
              </a:rPr>
              <a:t>CIDDIST gérés par des structures habilitées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Financement sur FIR (Etat)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=&gt; Financement sur FIR (AM)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		- </a:t>
            </a:r>
            <a:r>
              <a:rPr lang="fr-FR" sz="2000" u="sng" dirty="0" smtClean="0">
                <a:latin typeface="Arial" pitchFamily="34" charset="0"/>
                <a:cs typeface="Arial" pitchFamily="34" charset="0"/>
              </a:rPr>
              <a:t>CIDDIST gérés par les Coll. territoriales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Financement DGF (Etat) =&gt; Financement ONDAM soins de ville</a:t>
            </a:r>
          </a:p>
          <a:p>
            <a:pPr hangingPunct="1">
              <a:buClrTx/>
            </a:pP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Rédaction, concertation et publication des textes d’application nécessaires</a:t>
            </a: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1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décret simple, 1 arrêté 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et  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1 instruction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publiés en juillet 2015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 1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décret en CE sur les médicaments et silence vaut accord (en cours)</a:t>
            </a:r>
          </a:p>
          <a:p>
            <a:pPr lvl="1">
              <a:buFont typeface="Wingdings" pitchFamily="2" charset="2"/>
              <a:buChar char="è"/>
            </a:pPr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1 décret sur l’application à Wallis et Futuna (en cours)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 1 arrêté rapport d’activités (en cours)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323453"/>
            <a:ext cx="9361040" cy="432048"/>
          </a:xfrm>
        </p:spPr>
        <p:txBody>
          <a:bodyPr/>
          <a:lstStyle/>
          <a:p>
            <a:r>
              <a:rPr lang="fr-FR" sz="3200" dirty="0" smtClean="0">
                <a:solidFill>
                  <a:schemeClr val="accent2"/>
                </a:solidFill>
              </a:rPr>
              <a:t> Création des </a:t>
            </a:r>
            <a:r>
              <a:rPr lang="fr-FR" sz="3200" dirty="0" err="1" smtClean="0">
                <a:solidFill>
                  <a:schemeClr val="accent2"/>
                </a:solidFill>
              </a:rPr>
              <a:t>CeGIDD</a:t>
            </a:r>
            <a:r>
              <a:rPr lang="fr-FR" sz="3200" dirty="0" smtClean="0">
                <a:solidFill>
                  <a:schemeClr val="accent2"/>
                </a:solidFill>
              </a:rPr>
              <a:t>: décret simple</a:t>
            </a:r>
            <a:endParaRPr lang="fr-FR" sz="32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768" y="1043533"/>
            <a:ext cx="9721080" cy="6120680"/>
          </a:xfrm>
        </p:spPr>
        <p:txBody>
          <a:bodyPr/>
          <a:lstStyle/>
          <a:p>
            <a:pPr marL="217488" lvl="2" indent="0">
              <a:buClr>
                <a:srgbClr val="FF9966"/>
              </a:buClr>
              <a:buSzPct val="75000"/>
              <a:buFont typeface="Arial" pitchFamily="34" charset="0"/>
              <a:buNone/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  <a:defRPr/>
            </a:pPr>
            <a:r>
              <a:rPr lang="fr-FR" sz="2000" b="1" u="sng" dirty="0" smtClean="0">
                <a:solidFill>
                  <a:srgbClr val="000000"/>
                </a:solidFill>
                <a:sym typeface="Wingdings" pitchFamily="2" charset="2"/>
              </a:rPr>
              <a:t>Organismes pouvant être habilités en </a:t>
            </a:r>
            <a:r>
              <a:rPr lang="fr-FR" sz="2000" b="1" u="sng" dirty="0" err="1" smtClean="0">
                <a:solidFill>
                  <a:srgbClr val="000000"/>
                </a:solidFill>
                <a:sym typeface="Wingdings" pitchFamily="2" charset="2"/>
              </a:rPr>
              <a:t>CeGIDD</a:t>
            </a:r>
            <a:r>
              <a:rPr lang="fr-FR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marL="342900" lvl="2" indent="-342900">
              <a:spcAft>
                <a:spcPts val="1413"/>
              </a:spcAft>
              <a:buFont typeface="Arial" pitchFamily="34" charset="0"/>
              <a:buChar char="•"/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Etablissements de santé ; Services ou organismes relevant d’une Coll. territoriale ;  Centres de santé ; Associations loi 1901; les centres d’examen de santé gérés par les Organismes de sécurité sociale;  Services ou organismes relevant d’un Ets d’enseignement supérieur et gérant des services de médecine préventive ; Groupements de coopération sanitaire et de </a:t>
            </a: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coopération sociale et médico-sociale</a:t>
            </a:r>
            <a:endParaRPr lang="fr-FR" sz="2000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  <a:sym typeface="Wingdings" pitchFamily="2" charset="2"/>
            </a:endParaRPr>
          </a:p>
          <a:p>
            <a:pPr marL="342900" lvl="2" indent="-342900">
              <a:spcAft>
                <a:spcPts val="1413"/>
              </a:spcAft>
              <a:buFont typeface="Arial" pitchFamily="34" charset="0"/>
              <a:buChar char="•"/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  <a:defRPr/>
            </a:pPr>
            <a:endParaRPr lang="fr-FR" sz="1200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  <a:sym typeface="Wingdings" pitchFamily="2" charset="2"/>
            </a:endParaRPr>
          </a:p>
          <a:p>
            <a:pPr marL="217488" lvl="2" indent="0">
              <a:buClr>
                <a:srgbClr val="FF9966"/>
              </a:buClr>
              <a:buSzPct val="75000"/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  <a:defRPr/>
            </a:pPr>
            <a:r>
              <a:rPr lang="fr-FR" sz="2000" b="1" u="sng" dirty="0" smtClean="0">
                <a:solidFill>
                  <a:srgbClr val="000000"/>
                </a:solidFill>
                <a:sym typeface="Wingdings" pitchFamily="2" charset="2"/>
              </a:rPr>
              <a:t>Procédure d’habilitation</a:t>
            </a:r>
            <a:r>
              <a:rPr lang="fr-FR" sz="2000" b="1" dirty="0" smtClean="0">
                <a:solidFill>
                  <a:srgbClr val="000000"/>
                </a:solidFill>
                <a:sym typeface="Wingdings" pitchFamily="2" charset="2"/>
              </a:rPr>
              <a:t> :</a:t>
            </a:r>
          </a:p>
          <a:p>
            <a:pPr marL="342900" lvl="2" indent="-342900">
              <a:spcAft>
                <a:spcPts val="1413"/>
              </a:spcAft>
              <a:buFont typeface="Arial" pitchFamily="34" charset="0"/>
              <a:buChar char="•"/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Demande d’habilitation auprès du DG ARS (dossier défini par arrêté) </a:t>
            </a:r>
          </a:p>
          <a:p>
            <a:pPr marL="342900" lvl="2" indent="-342900">
              <a:spcAft>
                <a:spcPts val="1413"/>
              </a:spcAft>
              <a:buFont typeface="Arial" pitchFamily="34" charset="0"/>
              <a:buChar char="•"/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Instruction des demandes par ARS et délais de réponses : </a:t>
            </a:r>
          </a:p>
          <a:p>
            <a:pPr marL="342900" lvl="3" indent="-342900">
              <a:spcAft>
                <a:spcPts val="1413"/>
              </a:spcAft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  <a:defRPr/>
            </a:pP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			 2 mois pour accusé réception de la complétude du dossier; </a:t>
            </a:r>
          </a:p>
          <a:p>
            <a:pPr marL="342900" lvl="3" indent="-342900">
              <a:spcAft>
                <a:spcPts val="1413"/>
              </a:spcAft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  <a:defRPr/>
            </a:pP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			 4 mois d’instruction (période transitoire) ou 6 mois (période pérenne après 		1/01/2016) à compter de la délivrance de l’AR</a:t>
            </a:r>
          </a:p>
          <a:p>
            <a:pPr marL="342900" lvl="2" indent="-342900">
              <a:spcAft>
                <a:spcPts val="1413"/>
              </a:spcAft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			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 Habilitation accordée pour 3 ans (ou de 2 ans pour les organismes ne 		pouvant pas remplir toutes les missions).</a:t>
            </a:r>
          </a:p>
          <a:p>
            <a:endParaRPr lang="fr-FR" sz="2000" dirty="0" smtClean="0"/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4280</TotalTime>
  <Words>629</Words>
  <Application>Microsoft Office PowerPoint</Application>
  <PresentationFormat>Personnalisé</PresentationFormat>
  <Paragraphs>111</Paragraphs>
  <Slides>15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Modèle par défaut</vt:lpstr>
      <vt:lpstr>Modèle par défaut</vt:lpstr>
      <vt:lpstr>Diapositive 1</vt:lpstr>
      <vt:lpstr> Etat des lieux: le dispositif actuel </vt:lpstr>
      <vt:lpstr>Etat des lieux : le financement</vt:lpstr>
      <vt:lpstr>Enjeux de la réforme (1)</vt:lpstr>
      <vt:lpstr>Enjeux de la réforme (2)</vt:lpstr>
      <vt:lpstr>Création des CeGIDD : art 47 LFSS 2015</vt:lpstr>
      <vt:lpstr>Création des CeGIDD : art 47 LFSS 2015</vt:lpstr>
      <vt:lpstr>Création des CeGIDD : année 2015 de transition</vt:lpstr>
      <vt:lpstr> Création des CeGIDD: décret simple</vt:lpstr>
      <vt:lpstr> Création des CeGIDD: décret simple</vt:lpstr>
      <vt:lpstr>Création des CeGIDD : projet d’arrêté et ses annexes</vt:lpstr>
      <vt:lpstr>Focus : Missions des CeGIDD</vt:lpstr>
      <vt:lpstr>Focus : Missions des CeGIDD</vt:lpstr>
      <vt:lpstr>                                Focus : Missions des CeGIDD    </vt:lpstr>
      <vt:lpstr>Focus: Personnel des CeGIDD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d'un nouveau produit</dc:title>
  <dc:creator>FLEURY</dc:creator>
  <dc:description>Modèle de présentation d'un nouveau produit et des besoins auxquels il répond</dc:description>
  <cp:lastModifiedBy>amisarr</cp:lastModifiedBy>
  <cp:revision>847</cp:revision>
  <cp:lastPrinted>2012-06-28T08:18:25Z</cp:lastPrinted>
  <dcterms:created xsi:type="dcterms:W3CDTF">2012-06-18T07:52:27Z</dcterms:created>
  <dcterms:modified xsi:type="dcterms:W3CDTF">2015-12-01T10:38:47Z</dcterms:modified>
</cp:coreProperties>
</file>