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62" r:id="rId3"/>
    <p:sldId id="263" r:id="rId4"/>
    <p:sldId id="265" r:id="rId5"/>
    <p:sldId id="264" r:id="rId6"/>
    <p:sldId id="266" r:id="rId7"/>
    <p:sldId id="258" r:id="rId8"/>
    <p:sldId id="259" r:id="rId9"/>
    <p:sldId id="267" r:id="rId10"/>
    <p:sldId id="268" r:id="rId11"/>
    <p:sldId id="261" r:id="rId12"/>
    <p:sldId id="269" r:id="rId13"/>
    <p:sldId id="260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33" autoAdjust="0"/>
    <p:restoredTop sz="92895" autoAdjust="0"/>
  </p:normalViewPr>
  <p:slideViewPr>
    <p:cSldViewPr>
      <p:cViewPr>
        <p:scale>
          <a:sx n="81" d="100"/>
          <a:sy n="81" d="100"/>
        </p:scale>
        <p:origin x="-1062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75EDB-2FA6-4AE7-AAF3-59DCE79C5A2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DFA68-7DC0-42AE-885B-4BF8C2B84B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916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06125-7D33-4FCC-8327-9F3B33B538C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AB344-E920-4F09-AEA2-B7F56207FBB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44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89989-46EA-4361-992E-47771A22025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6445D-CCD2-4DA3-8B51-D8FD970924CB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53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62923-1CDC-4B8B-8669-D938D92A6F9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D5B82-E3B3-490D-BB9D-D6222C89433E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69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20FDD-8CA4-4AF4-A914-E8BA4579882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EEE7-4BA1-4AB3-AA80-2FD6944590DD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2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A0F9B-E35B-4EFF-8045-585F9ADA8B35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07AD3-392E-494A-858C-8B81B722E73E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59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42286-D215-456B-AE9D-BC19CE71691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B663A-2EEE-44F1-9AFC-1F498AE9377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53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2C37A-E275-4353-B988-0C678DBE87DE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1D01E-0D21-467E-9F8E-443988F89047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93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5DCDD-1DA6-4B8D-BB4A-A2AEABF72AC4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C680C-4D0B-4AD6-8BDF-7E9B4EBF3F37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699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65DFA-F7DB-4F8B-BC3F-00F719C4751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052D8-3452-4A68-A834-7E328C46F53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01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D5315-68EC-4145-8765-D5FBF54CC827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5EEF8-3649-4F35-BEFC-DE4B47290EF5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08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2CEEA0-2BD2-4C5B-95E6-E2DE6529DB8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FE5257-8559-4325-9BA7-FD1E9F1AC93A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5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989138"/>
            <a:ext cx="8158163" cy="2519362"/>
          </a:xfrm>
        </p:spPr>
        <p:txBody>
          <a:bodyPr lIns="91320" tIns="45663" rIns="91320" bIns="45663"/>
          <a:lstStyle/>
          <a:p>
            <a:pPr eaLnBrk="1" hangingPunct="1">
              <a:defRPr/>
            </a:pPr>
            <a:r>
              <a:rPr lang="fr-FR" sz="4000" b="1" dirty="0" smtClean="0"/>
              <a:t>Point </a:t>
            </a:r>
            <a:r>
              <a:rPr lang="fr-FR" sz="4000" b="1" dirty="0"/>
              <a:t>sur le redécoupage territorial des COREVIH franciliens et le renouvellement des </a:t>
            </a:r>
            <a:r>
              <a:rPr lang="fr-FR" sz="4000" b="1" dirty="0" smtClean="0"/>
              <a:t>COREVIH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 smtClean="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0"/>
            <a:ext cx="15144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64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576486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3600" b="1" dirty="0" smtClean="0"/>
              <a:t>Composition des COREVIH</a:t>
            </a:r>
            <a:r>
              <a:rPr lang="fr-FR" b="1" dirty="0"/>
              <a:t/>
            </a:r>
            <a:br>
              <a:rPr lang="fr-FR" b="1" dirty="0"/>
            </a:b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5184576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400" dirty="0" smtClean="0">
                <a:solidFill>
                  <a:srgbClr val="FF0000"/>
                </a:solidFill>
              </a:rPr>
              <a:t>IV. – Chaque comité établit son règlement intérieur qui précise notamment: 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400" dirty="0" smtClean="0">
                <a:solidFill>
                  <a:srgbClr val="FF0000"/>
                </a:solidFill>
              </a:rPr>
              <a:t>1. Les modalités d’élection du bureau, du président et du vice-président; 2. Les missions du président et du vice-président; 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400" dirty="0" smtClean="0">
                <a:solidFill>
                  <a:srgbClr val="FF0000"/>
                </a:solidFill>
              </a:rPr>
              <a:t>3. Les modalités de délibération des membres du bureau et des membres du comité; 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400" dirty="0" smtClean="0">
                <a:solidFill>
                  <a:srgbClr val="FF0000"/>
                </a:solidFill>
              </a:rPr>
              <a:t>4. Les modalités d’organisation et de fonctionnement du comité.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400" dirty="0">
                <a:solidFill>
                  <a:srgbClr val="FF0000"/>
                </a:solidFill>
              </a:rPr>
              <a:t>A chaque membre titulaire du comité est associé un ou deux suppléants nommés dans les mêmes conditions.</a:t>
            </a:r>
            <a:endParaRPr lang="fr-FR" sz="2400" b="1" u="sng" dirty="0" smtClean="0">
              <a:solidFill>
                <a:srgbClr val="FF0000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400" b="1" u="sng" dirty="0" smtClean="0">
                <a:solidFill>
                  <a:schemeClr val="tx1"/>
                </a:solidFill>
              </a:rPr>
              <a:t>Ces éléments étaient précisés par un arrêté ministériel dont l’économie est faite ici.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055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576486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3600" b="1" dirty="0" smtClean="0"/>
              <a:t>Composition des COREVIH</a:t>
            </a:r>
            <a:r>
              <a:rPr lang="fr-FR" sz="3600" b="1" dirty="0"/>
              <a:t/>
            </a:r>
            <a:br>
              <a:rPr lang="fr-FR" sz="3600" b="1" dirty="0"/>
            </a:br>
            <a:endParaRPr lang="fr-FR" sz="3600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5496" y="1124744"/>
            <a:ext cx="9108504" cy="5184576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b="1" i="1" u="sng" dirty="0" smtClean="0">
                <a:solidFill>
                  <a:schemeClr val="tx1"/>
                </a:solidFill>
              </a:rPr>
              <a:t>Art</a:t>
            </a:r>
            <a:r>
              <a:rPr lang="fr-FR" b="1" i="1" u="sng" dirty="0">
                <a:solidFill>
                  <a:schemeClr val="tx1"/>
                </a:solidFill>
              </a:rPr>
              <a:t>. 2. </a:t>
            </a:r>
            <a:endParaRPr lang="fr-FR" b="1" i="1" u="sng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sz="2800" dirty="0">
                <a:solidFill>
                  <a:schemeClr val="tx1"/>
                </a:solidFill>
              </a:rPr>
              <a:t>I. – </a:t>
            </a:r>
            <a:r>
              <a:rPr lang="fr-FR" sz="2800" dirty="0">
                <a:solidFill>
                  <a:srgbClr val="FF0000"/>
                </a:solidFill>
              </a:rPr>
              <a:t>Les zones géographiques </a:t>
            </a:r>
            <a:r>
              <a:rPr lang="fr-FR" sz="2800" dirty="0">
                <a:solidFill>
                  <a:schemeClr val="tx1"/>
                </a:solidFill>
              </a:rPr>
              <a:t>prévues à l’article D. 3121-34 du présent décret sont définies au plus tard le 31 mai 2017, à l’exception de celles</a:t>
            </a:r>
            <a:r>
              <a:rPr lang="fr-FR" sz="2800" dirty="0">
                <a:solidFill>
                  <a:srgbClr val="FF0000"/>
                </a:solidFill>
              </a:rPr>
              <a:t> de la région Ile-de-France </a:t>
            </a:r>
            <a:r>
              <a:rPr lang="fr-FR" sz="2800" dirty="0">
                <a:solidFill>
                  <a:schemeClr val="tx1"/>
                </a:solidFill>
              </a:rPr>
              <a:t>qui</a:t>
            </a:r>
            <a:r>
              <a:rPr lang="fr-FR" sz="2800" dirty="0">
                <a:solidFill>
                  <a:srgbClr val="FF0000"/>
                </a:solidFill>
              </a:rPr>
              <a:t> sont définies au plus tard au 31 décembre 2017.</a:t>
            </a:r>
            <a:r>
              <a:rPr lang="fr-FR" sz="2800" dirty="0">
                <a:solidFill>
                  <a:schemeClr val="tx1"/>
                </a:solidFill>
              </a:rPr>
              <a:t> 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II</a:t>
            </a:r>
            <a:r>
              <a:rPr lang="fr-FR" sz="2800" dirty="0">
                <a:solidFill>
                  <a:schemeClr val="tx1"/>
                </a:solidFill>
              </a:rPr>
              <a:t>. – </a:t>
            </a:r>
            <a:r>
              <a:rPr lang="fr-FR" sz="2800" dirty="0">
                <a:solidFill>
                  <a:srgbClr val="FF0000"/>
                </a:solidFill>
              </a:rPr>
              <a:t>La désignation des membres du comité </a:t>
            </a:r>
            <a:r>
              <a:rPr lang="fr-FR" sz="2800" dirty="0">
                <a:solidFill>
                  <a:schemeClr val="tx1"/>
                </a:solidFill>
              </a:rPr>
              <a:t>est arrêtée au plus tard le 31 mai 2017, à l’exception de celles du ou des comités </a:t>
            </a:r>
            <a:r>
              <a:rPr lang="fr-FR" sz="2800" dirty="0">
                <a:solidFill>
                  <a:srgbClr val="FF0000"/>
                </a:solidFill>
              </a:rPr>
              <a:t>de la région Ile-de-France qui sont arrêtées au plus tard au 31 décembre 2017.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657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576486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b="1" dirty="0"/>
              <a:t>C</a:t>
            </a:r>
            <a:r>
              <a:rPr lang="fr-FR" sz="2800" b="1" dirty="0" smtClean="0"/>
              <a:t>onclusion </a:t>
            </a:r>
            <a:r>
              <a:rPr lang="fr-FR" b="1" dirty="0"/>
              <a:t/>
            </a:r>
            <a:br>
              <a:rPr lang="fr-FR" b="1" dirty="0"/>
            </a:b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5496" y="1124744"/>
            <a:ext cx="9108504" cy="5184576"/>
          </a:xfrm>
        </p:spPr>
        <p:txBody>
          <a:bodyPr/>
          <a:lstStyle/>
          <a:p>
            <a:pPr marL="514350" lvl="0" indent="-514350" algn="l" eaLnBrk="1" fontAlgn="auto" hangingPunct="1">
              <a:spcAft>
                <a:spcPts val="0"/>
              </a:spcAft>
              <a:buAutoNum type="arabicPeriod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Élargissement des missions des </a:t>
            </a:r>
            <a:r>
              <a:rPr lang="fr-FR" sz="2800" dirty="0" err="1" smtClean="0">
                <a:solidFill>
                  <a:schemeClr val="tx1"/>
                </a:solidFill>
              </a:rPr>
              <a:t>Corevih</a:t>
            </a:r>
            <a:r>
              <a:rPr lang="fr-FR" sz="2800" dirty="0" smtClean="0">
                <a:solidFill>
                  <a:schemeClr val="tx1"/>
                </a:solidFill>
              </a:rPr>
              <a:t> à la santé sexuelle dans sa globalité,</a:t>
            </a:r>
          </a:p>
          <a:p>
            <a:pPr marL="514350" lvl="0" indent="-514350" algn="l" eaLnBrk="1" fontAlgn="auto" hangingPunct="1">
              <a:spcAft>
                <a:spcPts val="0"/>
              </a:spcAft>
              <a:buAutoNum type="arabicPeriod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Un accent particulier est mis sur la prévention et la promotion de la santé,</a:t>
            </a:r>
          </a:p>
          <a:p>
            <a:pPr marL="514350" lvl="0" indent="-514350" algn="l" eaLnBrk="1" fontAlgn="auto" hangingPunct="1">
              <a:spcAft>
                <a:spcPts val="0"/>
              </a:spcAft>
              <a:buAutoNum type="arabicPeriod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Apparition de nouveaux acteurs dans les comités (missions locales de santé, CPF…)</a:t>
            </a:r>
          </a:p>
          <a:p>
            <a:pPr marL="514350" lvl="0" indent="-514350" algn="l" eaLnBrk="1" fontAlgn="auto" hangingPunct="1">
              <a:spcAft>
                <a:spcPts val="0"/>
              </a:spcAft>
              <a:buAutoNum type="arabicPeriod"/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Accroissement du rôle de l’ARS: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-Définition du périmètre/territoire de chaque </a:t>
            </a:r>
            <a:r>
              <a:rPr lang="fr-FR" sz="2800" dirty="0" err="1" smtClean="0">
                <a:solidFill>
                  <a:schemeClr val="tx1"/>
                </a:solidFill>
              </a:rPr>
              <a:t>Corevih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-Détermine le lien entre les </a:t>
            </a:r>
            <a:r>
              <a:rPr lang="fr-FR" sz="2800" dirty="0" err="1" smtClean="0">
                <a:solidFill>
                  <a:schemeClr val="tx1"/>
                </a:solidFill>
              </a:rPr>
              <a:t>CeGIDD</a:t>
            </a:r>
            <a:r>
              <a:rPr lang="fr-FR" sz="2800" dirty="0" smtClean="0">
                <a:solidFill>
                  <a:schemeClr val="tx1"/>
                </a:solidFill>
              </a:rPr>
              <a:t> et les </a:t>
            </a:r>
            <a:r>
              <a:rPr lang="fr-FR" sz="2800" dirty="0" err="1" smtClean="0">
                <a:solidFill>
                  <a:schemeClr val="tx1"/>
                </a:solidFill>
              </a:rPr>
              <a:t>Corevihs</a:t>
            </a:r>
            <a:endParaRPr lang="fr-FR" sz="2800" dirty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5. Pour l’IDF, réduction des membres par </a:t>
            </a:r>
            <a:r>
              <a:rPr lang="fr-FR" sz="2800" dirty="0" err="1" smtClean="0">
                <a:solidFill>
                  <a:schemeClr val="tx1"/>
                </a:solidFill>
              </a:rPr>
              <a:t>Corevih</a:t>
            </a:r>
            <a:r>
              <a:rPr lang="fr-FR" sz="2800" dirty="0" smtClean="0">
                <a:solidFill>
                  <a:schemeClr val="tx1"/>
                </a:solidFill>
              </a:rPr>
              <a:t>(60 Vs 90)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091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648494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/>
              <a:t>T</a:t>
            </a:r>
            <a:r>
              <a:rPr lang="fr-FR" sz="2800" b="1" dirty="0" smtClean="0"/>
              <a:t>erritorial </a:t>
            </a:r>
            <a:r>
              <a:rPr lang="fr-FR" sz="2800" b="1" dirty="0"/>
              <a:t>des COREVIH franciliens et le renouvellement des COREVIH </a:t>
            </a:r>
            <a:br>
              <a:rPr lang="fr-FR" sz="2800" b="1" dirty="0"/>
            </a:b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5496" y="1124744"/>
            <a:ext cx="9108504" cy="5184576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762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792510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800" b="1" kern="0" dirty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Décret no 2017-682 du 28 avril 2017 (Vs Décret no 2005-1421 du 15 novembre </a:t>
            </a:r>
            <a:r>
              <a:rPr lang="fr-FR" altLang="fr-FR" sz="2800" b="1" kern="0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2005)</a:t>
            </a: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0" y="1484784"/>
            <a:ext cx="9144000" cy="4824536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sz="2800" b="1" i="1" dirty="0" smtClean="0">
                <a:solidFill>
                  <a:schemeClr val="tx1"/>
                </a:solidFill>
              </a:rPr>
              <a:t>« </a:t>
            </a:r>
            <a:r>
              <a:rPr lang="fr-FR" sz="2800" b="1" i="1" dirty="0">
                <a:solidFill>
                  <a:schemeClr val="tx1"/>
                </a:solidFill>
              </a:rPr>
              <a:t>Coordination de la lutte contre </a:t>
            </a:r>
            <a:r>
              <a:rPr lang="fr-FR" sz="2800" b="1" i="1" dirty="0" smtClean="0">
                <a:solidFill>
                  <a:schemeClr val="tx1"/>
                </a:solidFill>
              </a:rPr>
              <a:t>l’infection</a:t>
            </a:r>
            <a:r>
              <a:rPr lang="fr-FR" sz="2800" dirty="0">
                <a:solidFill>
                  <a:schemeClr val="tx1"/>
                </a:solidFill>
              </a:rPr>
              <a:t> </a:t>
            </a:r>
            <a:r>
              <a:rPr lang="fr-FR" sz="2800" dirty="0" smtClean="0">
                <a:solidFill>
                  <a:srgbClr val="FF0000"/>
                </a:solidFill>
              </a:rPr>
              <a:t>sexuellement </a:t>
            </a:r>
            <a:r>
              <a:rPr lang="fr-FR" sz="2800" dirty="0">
                <a:solidFill>
                  <a:srgbClr val="FF0000"/>
                </a:solidFill>
              </a:rPr>
              <a:t>transmissibles et</a:t>
            </a:r>
            <a:r>
              <a:rPr lang="fr-FR" sz="2800" dirty="0"/>
              <a:t> </a:t>
            </a:r>
            <a:r>
              <a:rPr lang="fr-FR" sz="2800" dirty="0">
                <a:solidFill>
                  <a:schemeClr val="tx1"/>
                </a:solidFill>
              </a:rPr>
              <a:t>le virus de l’immunodéficience </a:t>
            </a:r>
            <a:r>
              <a:rPr lang="fr-FR" sz="2800" dirty="0" smtClean="0">
                <a:solidFill>
                  <a:schemeClr val="tx1"/>
                </a:solidFill>
              </a:rPr>
              <a:t>humaine</a:t>
            </a:r>
            <a:r>
              <a:rPr lang="fr-FR" sz="2800" b="1" i="1" dirty="0" smtClean="0">
                <a:solidFill>
                  <a:schemeClr val="tx1"/>
                </a:solidFill>
              </a:rPr>
              <a:t>»</a:t>
            </a:r>
            <a:endParaRPr lang="fr-FR" sz="2800" b="1" i="1" dirty="0">
              <a:solidFill>
                <a:schemeClr val="tx1"/>
              </a:solidFill>
            </a:endParaRPr>
          </a:p>
          <a:p>
            <a:pPr algn="l"/>
            <a:r>
              <a:rPr lang="fr-FR" sz="2800" dirty="0">
                <a:solidFill>
                  <a:schemeClr val="tx1"/>
                </a:solidFill>
              </a:rPr>
              <a:t>« </a:t>
            </a:r>
            <a:r>
              <a:rPr lang="fr-FR" sz="2800" i="1" dirty="0">
                <a:solidFill>
                  <a:schemeClr val="tx1"/>
                </a:solidFill>
              </a:rPr>
              <a:t>Art. D. 3121-34. </a:t>
            </a:r>
            <a:r>
              <a:rPr lang="fr-FR" sz="2800" dirty="0">
                <a:solidFill>
                  <a:schemeClr val="tx1"/>
                </a:solidFill>
              </a:rPr>
              <a:t>− Un comité de coordination de la lutte </a:t>
            </a:r>
            <a:r>
              <a:rPr lang="fr-FR" sz="2800" dirty="0" smtClean="0">
                <a:solidFill>
                  <a:schemeClr val="tx1"/>
                </a:solidFill>
              </a:rPr>
              <a:t>contre l’infection</a:t>
            </a:r>
            <a:r>
              <a:rPr lang="fr-FR" sz="2800" dirty="0" smtClean="0"/>
              <a:t> </a:t>
            </a:r>
            <a:r>
              <a:rPr lang="fr-FR" sz="2800" dirty="0">
                <a:solidFill>
                  <a:srgbClr val="FF0000"/>
                </a:solidFill>
              </a:rPr>
              <a:t>sexuellement transmissibles </a:t>
            </a:r>
            <a:r>
              <a:rPr lang="fr-FR" sz="2800" dirty="0" smtClean="0">
                <a:solidFill>
                  <a:srgbClr val="FF0000"/>
                </a:solidFill>
              </a:rPr>
              <a:t>et</a:t>
            </a:r>
            <a:r>
              <a:rPr lang="fr-FR" sz="2800" dirty="0" smtClean="0"/>
              <a:t> </a:t>
            </a:r>
            <a:r>
              <a:rPr lang="fr-FR" sz="2800" dirty="0">
                <a:solidFill>
                  <a:schemeClr val="tx1"/>
                </a:solidFill>
              </a:rPr>
              <a:t>le virus </a:t>
            </a:r>
            <a:r>
              <a:rPr lang="fr-FR" sz="2800" dirty="0" smtClean="0">
                <a:solidFill>
                  <a:schemeClr val="tx1"/>
                </a:solidFill>
              </a:rPr>
              <a:t>de l’immunodéficience </a:t>
            </a:r>
            <a:r>
              <a:rPr lang="fr-FR" sz="2800" dirty="0">
                <a:solidFill>
                  <a:schemeClr val="tx1"/>
                </a:solidFill>
              </a:rPr>
              <a:t>humaine est créé dans chaque zone géographique, infrarégionale, régionale </a:t>
            </a:r>
            <a:r>
              <a:rPr lang="fr-FR" sz="2800" dirty="0" smtClean="0">
                <a:solidFill>
                  <a:srgbClr val="FF0000"/>
                </a:solidFill>
              </a:rPr>
              <a:t>ou Interrégionale (biffé)</a:t>
            </a:r>
            <a:r>
              <a:rPr lang="fr-FR" sz="2800" dirty="0" smtClean="0">
                <a:solidFill>
                  <a:schemeClr val="tx1"/>
                </a:solidFill>
              </a:rPr>
              <a:t>, </a:t>
            </a:r>
            <a:r>
              <a:rPr lang="fr-FR" sz="2800" dirty="0">
                <a:solidFill>
                  <a:schemeClr val="tx1"/>
                </a:solidFill>
              </a:rPr>
              <a:t>définie par un arrêté </a:t>
            </a:r>
            <a:r>
              <a:rPr lang="fr-FR" sz="2800" dirty="0">
                <a:solidFill>
                  <a:srgbClr val="FF0000"/>
                </a:solidFill>
              </a:rPr>
              <a:t>du </a:t>
            </a:r>
            <a:r>
              <a:rPr lang="fr-FR" sz="2800" dirty="0" smtClean="0">
                <a:solidFill>
                  <a:srgbClr val="FF0000"/>
                </a:solidFill>
              </a:rPr>
              <a:t>directeur </a:t>
            </a:r>
            <a:r>
              <a:rPr lang="fr-FR" sz="2800" dirty="0">
                <a:solidFill>
                  <a:srgbClr val="FF0000"/>
                </a:solidFill>
              </a:rPr>
              <a:t>général de l’agence régionale de santé</a:t>
            </a:r>
            <a:r>
              <a:rPr lang="fr-FR" sz="2800" dirty="0" smtClean="0">
                <a:solidFill>
                  <a:srgbClr val="FF0000"/>
                </a:solidFill>
              </a:rPr>
              <a:t>.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537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792510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3600" b="1" kern="0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Missions </a:t>
            </a:r>
            <a:r>
              <a:rPr lang="fr-FR" altLang="fr-FR" sz="3600" b="1" kern="0" dirty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de la COREVIH</a:t>
            </a: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5040560"/>
          </a:xfrm>
        </p:spPr>
        <p:txBody>
          <a:bodyPr/>
          <a:lstStyle/>
          <a:p>
            <a:pPr algn="l"/>
            <a:r>
              <a:rPr lang="fr-FR" sz="2800" dirty="0" smtClean="0">
                <a:solidFill>
                  <a:schemeClr val="tx1"/>
                </a:solidFill>
              </a:rPr>
              <a:t>« </a:t>
            </a:r>
            <a:r>
              <a:rPr lang="fr-FR" sz="2800" i="1" dirty="0">
                <a:solidFill>
                  <a:schemeClr val="tx1"/>
                </a:solidFill>
              </a:rPr>
              <a:t>Art. D. 3121-35. </a:t>
            </a:r>
            <a:r>
              <a:rPr lang="fr-FR" sz="2800" dirty="0">
                <a:solidFill>
                  <a:schemeClr val="tx1"/>
                </a:solidFill>
              </a:rPr>
              <a:t>− Le comité de </a:t>
            </a:r>
            <a:r>
              <a:rPr lang="fr-FR" sz="2800" dirty="0" smtClean="0">
                <a:solidFill>
                  <a:schemeClr val="tx1"/>
                </a:solidFill>
              </a:rPr>
              <a:t>coordination est </a:t>
            </a:r>
            <a:r>
              <a:rPr lang="fr-FR" sz="2800" dirty="0">
                <a:solidFill>
                  <a:schemeClr val="tx1"/>
                </a:solidFill>
              </a:rPr>
              <a:t>chargé de </a:t>
            </a:r>
            <a:r>
              <a:rPr lang="fr-FR" sz="28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fr-FR" sz="2800" dirty="0" smtClean="0">
                <a:solidFill>
                  <a:schemeClr val="tx1"/>
                </a:solidFill>
              </a:rPr>
              <a:t>– </a:t>
            </a:r>
            <a:r>
              <a:rPr lang="fr-FR" sz="2800" dirty="0">
                <a:solidFill>
                  <a:srgbClr val="FF0000"/>
                </a:solidFill>
              </a:rPr>
              <a:t>C</a:t>
            </a:r>
            <a:r>
              <a:rPr lang="fr-FR" sz="2800" dirty="0" smtClean="0">
                <a:solidFill>
                  <a:srgbClr val="FF0000"/>
                </a:solidFill>
              </a:rPr>
              <a:t>oordonner </a:t>
            </a:r>
            <a:r>
              <a:rPr lang="fr-FR" sz="2800" dirty="0">
                <a:solidFill>
                  <a:srgbClr val="FF0000"/>
                </a:solidFill>
              </a:rPr>
              <a:t>dans son champ, et selon une approche de santé sexuelle mentionnée à l’article L. 3121-2 du présent code, les acteurs </a:t>
            </a:r>
            <a:r>
              <a:rPr lang="fr-FR" sz="2800" dirty="0" smtClean="0">
                <a:solidFill>
                  <a:srgbClr val="FF0000"/>
                </a:solidFill>
              </a:rPr>
              <a:t>œuvrant </a:t>
            </a:r>
            <a:r>
              <a:rPr lang="fr-FR" sz="2800" dirty="0">
                <a:solidFill>
                  <a:srgbClr val="FF0000"/>
                </a:solidFill>
              </a:rPr>
              <a:t>dans les </a:t>
            </a:r>
            <a:r>
              <a:rPr lang="fr-FR" sz="2800" dirty="0" smtClean="0">
                <a:solidFill>
                  <a:srgbClr val="FF0000"/>
                </a:solidFill>
              </a:rPr>
              <a:t>domaines </a:t>
            </a:r>
            <a:r>
              <a:rPr lang="fr-FR" sz="2800" dirty="0" smtClean="0">
                <a:solidFill>
                  <a:schemeClr val="tx1"/>
                </a:solidFill>
              </a:rPr>
              <a:t>du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dirty="0">
                <a:solidFill>
                  <a:schemeClr val="tx1"/>
                </a:solidFill>
              </a:rPr>
              <a:t>soin, de l’expertise clinique et thérapeutique, </a:t>
            </a:r>
            <a:r>
              <a:rPr lang="fr-FR" sz="2800" dirty="0" smtClean="0">
                <a:solidFill>
                  <a:schemeClr val="tx1"/>
                </a:solidFill>
              </a:rPr>
              <a:t>du dépistage</a:t>
            </a:r>
            <a:r>
              <a:rPr lang="fr-FR" sz="2800" dirty="0">
                <a:solidFill>
                  <a:schemeClr val="tx1"/>
                </a:solidFill>
              </a:rPr>
              <a:t>, de la prévention et de l’éducation pour la santé, de la recherche clinique et </a:t>
            </a:r>
            <a:r>
              <a:rPr lang="fr-FR" sz="2800" dirty="0" smtClean="0">
                <a:solidFill>
                  <a:schemeClr val="tx1"/>
                </a:solidFill>
              </a:rPr>
              <a:t>épidémiologique, de </a:t>
            </a:r>
            <a:r>
              <a:rPr lang="fr-FR" sz="2800" dirty="0">
                <a:solidFill>
                  <a:schemeClr val="tx1"/>
                </a:solidFill>
              </a:rPr>
              <a:t>la formation, de l’action sociale et médico-sociale, ainsi que des associations de malades ou </a:t>
            </a:r>
            <a:r>
              <a:rPr lang="fr-FR" sz="2800" dirty="0" smtClean="0">
                <a:solidFill>
                  <a:schemeClr val="tx1"/>
                </a:solidFill>
              </a:rPr>
              <a:t>d’usagers du </a:t>
            </a:r>
            <a:r>
              <a:rPr lang="fr-FR" sz="2800" dirty="0">
                <a:solidFill>
                  <a:schemeClr val="tx1"/>
                </a:solidFill>
              </a:rPr>
              <a:t>système de santé ;</a:t>
            </a: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028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792510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3200" b="1" kern="0" dirty="0" smtClean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Missions des </a:t>
            </a:r>
            <a:r>
              <a:rPr lang="fr-FR" altLang="fr-FR" sz="3200" b="1" kern="0" dirty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COREVIH</a:t>
            </a: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928992" cy="5040560"/>
          </a:xfrm>
        </p:spPr>
        <p:txBody>
          <a:bodyPr/>
          <a:lstStyle/>
          <a:p>
            <a:pPr algn="l"/>
            <a:r>
              <a:rPr lang="fr-FR" sz="2800" i="1" dirty="0" smtClean="0">
                <a:solidFill>
                  <a:schemeClr val="tx1"/>
                </a:solidFill>
              </a:rPr>
              <a:t>Art</a:t>
            </a:r>
            <a:r>
              <a:rPr lang="fr-FR" sz="2800" i="1" dirty="0">
                <a:solidFill>
                  <a:schemeClr val="tx1"/>
                </a:solidFill>
              </a:rPr>
              <a:t>. D. 3121-35. </a:t>
            </a:r>
            <a:r>
              <a:rPr lang="fr-FR" sz="2800" dirty="0">
                <a:solidFill>
                  <a:schemeClr val="tx1"/>
                </a:solidFill>
              </a:rPr>
              <a:t>− Le comité de </a:t>
            </a:r>
            <a:r>
              <a:rPr lang="fr-FR" sz="2800" dirty="0" smtClean="0">
                <a:solidFill>
                  <a:schemeClr val="tx1"/>
                </a:solidFill>
              </a:rPr>
              <a:t>coordination est </a:t>
            </a:r>
            <a:r>
              <a:rPr lang="fr-FR" sz="2800" dirty="0">
                <a:solidFill>
                  <a:schemeClr val="tx1"/>
                </a:solidFill>
              </a:rPr>
              <a:t>chargé </a:t>
            </a:r>
            <a:r>
              <a:rPr lang="fr-FR" sz="2800" dirty="0" smtClean="0">
                <a:solidFill>
                  <a:schemeClr val="tx1"/>
                </a:solidFill>
              </a:rPr>
              <a:t>de :</a:t>
            </a:r>
          </a:p>
          <a:p>
            <a:pPr algn="l"/>
            <a:r>
              <a:rPr lang="fr-FR" sz="2800" dirty="0" smtClean="0">
                <a:solidFill>
                  <a:schemeClr val="tx1"/>
                </a:solidFill>
              </a:rPr>
              <a:t>« </a:t>
            </a:r>
            <a:r>
              <a:rPr lang="fr-FR" sz="2800" dirty="0">
                <a:solidFill>
                  <a:schemeClr val="tx1"/>
                </a:solidFill>
              </a:rPr>
              <a:t>– participer à l’amélioration de la qualité et de la sécurité de la </a:t>
            </a:r>
            <a:r>
              <a:rPr lang="fr-FR" sz="2800" dirty="0" smtClean="0">
                <a:solidFill>
                  <a:schemeClr val="tx1"/>
                </a:solidFill>
              </a:rPr>
              <a:t>prise en </a:t>
            </a:r>
            <a:r>
              <a:rPr lang="fr-FR" sz="2800" dirty="0">
                <a:solidFill>
                  <a:schemeClr val="tx1"/>
                </a:solidFill>
              </a:rPr>
              <a:t>charge des </a:t>
            </a:r>
            <a:r>
              <a:rPr lang="fr-FR" sz="2800" dirty="0" smtClean="0">
                <a:solidFill>
                  <a:schemeClr val="tx1"/>
                </a:solidFill>
              </a:rPr>
              <a:t>patients </a:t>
            </a:r>
            <a:r>
              <a:rPr lang="fr-FR" sz="2800" dirty="0" smtClean="0">
                <a:solidFill>
                  <a:srgbClr val="FF0000"/>
                </a:solidFill>
              </a:rPr>
              <a:t>dans </a:t>
            </a:r>
            <a:r>
              <a:rPr lang="fr-FR" sz="2800" dirty="0">
                <a:solidFill>
                  <a:srgbClr val="FF0000"/>
                </a:solidFill>
              </a:rPr>
              <a:t>les domaines du soin, de la prévention et des dépistages, ainsi qu’à l’évaluation de cette prise en charge et à l’harmonisation des pratiques, notamment pour la prise en compte des besoins spécifiques des personnes vivant avec le virus de l’immunodéficience humaine ou exposées à un risque d’infection par ce virus</a:t>
            </a:r>
            <a:r>
              <a:rPr lang="fr-FR" sz="2800" dirty="0" smtClean="0">
                <a:solidFill>
                  <a:srgbClr val="FF0000"/>
                </a:solidFill>
              </a:rPr>
              <a:t>;</a:t>
            </a:r>
            <a:endParaRPr lang="fr-FR" sz="2800" dirty="0">
              <a:solidFill>
                <a:srgbClr val="FF0000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612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792510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800" b="1" kern="0" dirty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Missions des COREVIH</a:t>
            </a: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7504" y="1484784"/>
            <a:ext cx="8928992" cy="4824536"/>
          </a:xfrm>
        </p:spPr>
        <p:txBody>
          <a:bodyPr/>
          <a:lstStyle/>
          <a:p>
            <a:pPr algn="l"/>
            <a:r>
              <a:rPr lang="fr-FR" sz="2800" b="1" dirty="0" smtClean="0">
                <a:solidFill>
                  <a:srgbClr val="FF0000"/>
                </a:solidFill>
              </a:rPr>
              <a:t>« recueillir </a:t>
            </a:r>
            <a:r>
              <a:rPr lang="fr-FR" sz="2800" b="1" dirty="0">
                <a:solidFill>
                  <a:srgbClr val="FF0000"/>
                </a:solidFill>
              </a:rPr>
              <a:t>et analyser l’ensemble des données épidémiologiques mentionnées à l’article D. 3121-36, ainsi que toutes les données régionales utiles à l’évaluation de la politique nationale en matière de lutte contre les infections sexuellement transmissibles et le virus de l’immunodéficience humaine;»</a:t>
            </a:r>
            <a:r>
              <a:rPr lang="fr-FR" sz="2800" b="1" dirty="0"/>
              <a:t> </a:t>
            </a:r>
            <a:endParaRPr lang="fr-FR" sz="2800" b="1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375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792510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800" b="1" kern="0" dirty="0">
                <a:solidFill>
                  <a:srgbClr val="1C1C1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Missions des COREVIH</a:t>
            </a: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07504" y="1484784"/>
            <a:ext cx="8928992" cy="4824536"/>
          </a:xfrm>
        </p:spPr>
        <p:txBody>
          <a:bodyPr/>
          <a:lstStyle/>
          <a:p>
            <a:pPr algn="l"/>
            <a:r>
              <a:rPr lang="fr-FR" sz="2400" dirty="0" smtClean="0">
                <a:solidFill>
                  <a:srgbClr val="FF0000"/>
                </a:solidFill>
              </a:rPr>
              <a:t>« concourir </a:t>
            </a:r>
            <a:r>
              <a:rPr lang="fr-FR" sz="2400" dirty="0">
                <a:solidFill>
                  <a:srgbClr val="FF0000"/>
                </a:solidFill>
              </a:rPr>
              <a:t>par son expertise à l’élaboration, la mise en </a:t>
            </a:r>
            <a:r>
              <a:rPr lang="fr-FR" sz="2400" dirty="0" err="1">
                <a:solidFill>
                  <a:srgbClr val="FF0000"/>
                </a:solidFill>
              </a:rPr>
              <a:t>oeuvre</a:t>
            </a:r>
            <a:r>
              <a:rPr lang="fr-FR" sz="2400" dirty="0">
                <a:solidFill>
                  <a:srgbClr val="FF0000"/>
                </a:solidFill>
              </a:rPr>
              <a:t> et l’évaluation des politiques nationales et régionales de la lutte contre les infections sexuellement transmissibles et le virus de l’immunodéficience humaine </a:t>
            </a:r>
            <a:r>
              <a:rPr lang="fr-FR" sz="2400" dirty="0" smtClean="0">
                <a:solidFill>
                  <a:srgbClr val="FF0000"/>
                </a:solidFill>
              </a:rPr>
              <a:t>et </a:t>
            </a:r>
            <a:r>
              <a:rPr lang="fr-FR" sz="2400" dirty="0">
                <a:solidFill>
                  <a:srgbClr val="FF0000"/>
                </a:solidFill>
              </a:rPr>
              <a:t>dans le domaine de la santé sexuelle, ainsi que, sur demande du directeur général de l’agence régionale de santé, au projet régional de santé prévu à l’article L. 1434-1 du présent code</a:t>
            </a:r>
            <a:r>
              <a:rPr lang="fr-FR" sz="2400" dirty="0" smtClean="0">
                <a:solidFill>
                  <a:srgbClr val="FF0000"/>
                </a:solidFill>
              </a:rPr>
              <a:t>;» </a:t>
            </a:r>
          </a:p>
          <a:p>
            <a:pPr algn="l"/>
            <a:r>
              <a:rPr lang="fr-FR" sz="2400" dirty="0" smtClean="0">
                <a:solidFill>
                  <a:schemeClr val="tx1"/>
                </a:solidFill>
              </a:rPr>
              <a:t>« établir </a:t>
            </a:r>
            <a:r>
              <a:rPr lang="fr-FR" sz="2400" dirty="0">
                <a:solidFill>
                  <a:schemeClr val="tx1"/>
                </a:solidFill>
              </a:rPr>
              <a:t>et </a:t>
            </a:r>
            <a:r>
              <a:rPr lang="fr-FR" sz="2400" dirty="0">
                <a:solidFill>
                  <a:srgbClr val="FF0000"/>
                </a:solidFill>
              </a:rPr>
              <a:t>mettre en </a:t>
            </a:r>
            <a:r>
              <a:rPr lang="fr-FR" sz="2400" dirty="0" smtClean="0">
                <a:solidFill>
                  <a:srgbClr val="FF0000"/>
                </a:solidFill>
              </a:rPr>
              <a:t>œuvre </a:t>
            </a:r>
            <a:r>
              <a:rPr lang="fr-FR" sz="2400" dirty="0">
                <a:solidFill>
                  <a:schemeClr val="tx1"/>
                </a:solidFill>
              </a:rPr>
              <a:t>un rapport annuel </a:t>
            </a:r>
            <a:r>
              <a:rPr lang="fr-FR" sz="2400" dirty="0" smtClean="0">
                <a:solidFill>
                  <a:schemeClr val="tx1"/>
                </a:solidFill>
              </a:rPr>
              <a:t>d’activité »</a:t>
            </a:r>
            <a:endParaRPr lang="fr-FR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693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251520" y="476250"/>
            <a:ext cx="8206680" cy="576486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b="1" dirty="0"/>
              <a:t>Missions des COREVIH</a:t>
            </a:r>
            <a:r>
              <a:rPr lang="fr-FR" b="1" dirty="0"/>
              <a:t/>
            </a:r>
            <a:br>
              <a:rPr lang="fr-FR" b="1" dirty="0"/>
            </a:b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5496" y="1124744"/>
            <a:ext cx="9108504" cy="5184576"/>
          </a:xfrm>
        </p:spPr>
        <p:txBody>
          <a:bodyPr/>
          <a:lstStyle/>
          <a:p>
            <a:pPr marL="342900" lvl="0" indent="-342900"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fr-FR" sz="2400" dirty="0" smtClean="0">
                <a:solidFill>
                  <a:schemeClr val="tx1"/>
                </a:solidFill>
              </a:rPr>
              <a:t>Art</a:t>
            </a:r>
            <a:r>
              <a:rPr lang="fr-FR" sz="2400" dirty="0">
                <a:solidFill>
                  <a:schemeClr val="tx1"/>
                </a:solidFill>
              </a:rPr>
              <a:t>. D. 3121-36. – I. – Dans le cadre de la mission prévue au quatrième alinéa de l’article D. 3121-35, </a:t>
            </a:r>
            <a:r>
              <a:rPr lang="fr-FR" sz="2400" dirty="0">
                <a:solidFill>
                  <a:srgbClr val="FF0000"/>
                </a:solidFill>
              </a:rPr>
              <a:t>le comité recueille</a:t>
            </a:r>
            <a:r>
              <a:rPr lang="fr-FR" sz="2400" dirty="0">
                <a:solidFill>
                  <a:schemeClr val="tx1"/>
                </a:solidFill>
              </a:rPr>
              <a:t> les données médico-épidémiologiques, rendues anonymes, auprès des établissements de santé du territoire afin de procéder à leur analyse. </a:t>
            </a:r>
            <a:endParaRPr lang="fr-FR" sz="2400" dirty="0" smtClean="0">
              <a:solidFill>
                <a:schemeClr val="tx1"/>
              </a:solidFill>
            </a:endParaRPr>
          </a:p>
          <a:p>
            <a:pPr marL="342900" lvl="0" indent="-342900"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fr-FR" sz="2400" dirty="0" smtClean="0">
                <a:solidFill>
                  <a:srgbClr val="FF0000"/>
                </a:solidFill>
              </a:rPr>
              <a:t>Le </a:t>
            </a:r>
            <a:r>
              <a:rPr lang="fr-FR" sz="2400" dirty="0">
                <a:solidFill>
                  <a:srgbClr val="FF0000"/>
                </a:solidFill>
              </a:rPr>
              <a:t>comité peut également recueillir de telles données auprès des professionnels et laboratoires de ville volontaires, en coordination avec les cellules d’intervention en région mentionnées à l’article L. 1413-4 du présent </a:t>
            </a:r>
            <a:r>
              <a:rPr lang="fr-FR" sz="2400" dirty="0" smtClean="0">
                <a:solidFill>
                  <a:srgbClr val="FF0000"/>
                </a:solidFill>
              </a:rPr>
              <a:t>code»;</a:t>
            </a:r>
            <a:endParaRPr lang="fr-FR" sz="2400" dirty="0">
              <a:solidFill>
                <a:srgbClr val="FF0000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sz="2400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927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576486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b="1" dirty="0" smtClean="0"/>
              <a:t>Composition des COREVIH</a:t>
            </a:r>
            <a:r>
              <a:rPr lang="fr-FR" b="1" dirty="0"/>
              <a:t/>
            </a:r>
            <a:br>
              <a:rPr lang="fr-FR" b="1" dirty="0"/>
            </a:b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5184576"/>
          </a:xfrm>
        </p:spPr>
        <p:txBody>
          <a:bodyPr/>
          <a:lstStyle/>
          <a:p>
            <a:pPr algn="l"/>
            <a:r>
              <a:rPr lang="fr-FR" sz="2800" dirty="0" smtClean="0">
                <a:solidFill>
                  <a:schemeClr val="tx1"/>
                </a:solidFill>
              </a:rPr>
              <a:t>-Dans </a:t>
            </a:r>
            <a:r>
              <a:rPr lang="fr-FR" sz="2800" dirty="0">
                <a:solidFill>
                  <a:schemeClr val="tx1"/>
                </a:solidFill>
              </a:rPr>
              <a:t>la limite de </a:t>
            </a:r>
            <a:r>
              <a:rPr lang="fr-FR" sz="2800" dirty="0">
                <a:solidFill>
                  <a:srgbClr val="FF0000"/>
                </a:solidFill>
              </a:rPr>
              <a:t>cinquante</a:t>
            </a:r>
            <a:r>
              <a:rPr lang="fr-FR" sz="2800" dirty="0">
                <a:solidFill>
                  <a:schemeClr val="tx1"/>
                </a:solidFill>
              </a:rPr>
              <a:t> membres </a:t>
            </a:r>
            <a:r>
              <a:rPr lang="fr-FR" sz="2800" dirty="0" smtClean="0">
                <a:solidFill>
                  <a:srgbClr val="FF0000"/>
                </a:solidFill>
              </a:rPr>
              <a:t>titulaires</a:t>
            </a:r>
            <a:r>
              <a:rPr lang="fr-FR" sz="2800" dirty="0" smtClean="0">
                <a:solidFill>
                  <a:schemeClr val="tx1"/>
                </a:solidFill>
              </a:rPr>
              <a:t>, </a:t>
            </a:r>
            <a:r>
              <a:rPr lang="fr-FR" sz="2800" dirty="0">
                <a:solidFill>
                  <a:schemeClr val="tx1"/>
                </a:solidFill>
              </a:rPr>
              <a:t>le comité de </a:t>
            </a:r>
            <a:r>
              <a:rPr lang="fr-FR" sz="2800" dirty="0" smtClean="0">
                <a:solidFill>
                  <a:schemeClr val="tx1"/>
                </a:solidFill>
              </a:rPr>
              <a:t>coordination comprend:</a:t>
            </a:r>
            <a:endParaRPr lang="fr-FR" sz="2800" dirty="0">
              <a:solidFill>
                <a:schemeClr val="tx1"/>
              </a:solidFill>
            </a:endParaRPr>
          </a:p>
          <a:p>
            <a:pPr algn="l"/>
            <a:r>
              <a:rPr lang="fr-FR" sz="2800" dirty="0" smtClean="0">
                <a:solidFill>
                  <a:schemeClr val="tx1"/>
                </a:solidFill>
              </a:rPr>
              <a:t>1. Des </a:t>
            </a:r>
            <a:r>
              <a:rPr lang="fr-FR" sz="2800" dirty="0">
                <a:solidFill>
                  <a:schemeClr val="tx1"/>
                </a:solidFill>
              </a:rPr>
              <a:t>représentants des établissements de santé, sociaux ou médico-sociaux </a:t>
            </a:r>
            <a:r>
              <a:rPr lang="fr-FR" sz="2800" dirty="0">
                <a:solidFill>
                  <a:srgbClr val="FF0000"/>
                </a:solidFill>
              </a:rPr>
              <a:t>pouvant être choisi parmi les professionnels de santé y exerçant</a:t>
            </a:r>
            <a:r>
              <a:rPr lang="fr-FR" sz="2800" dirty="0" smtClean="0">
                <a:solidFill>
                  <a:schemeClr val="tx1"/>
                </a:solidFill>
              </a:rPr>
              <a:t>;</a:t>
            </a:r>
            <a:endParaRPr lang="fr-FR" sz="2800" dirty="0">
              <a:solidFill>
                <a:schemeClr val="tx1"/>
              </a:solidFill>
            </a:endParaRPr>
          </a:p>
          <a:p>
            <a:pPr algn="l"/>
            <a:r>
              <a:rPr lang="fr-FR" sz="2800" dirty="0" smtClean="0">
                <a:solidFill>
                  <a:schemeClr val="tx1"/>
                </a:solidFill>
              </a:rPr>
              <a:t>2. Des </a:t>
            </a:r>
            <a:r>
              <a:rPr lang="fr-FR" sz="2800" dirty="0">
                <a:solidFill>
                  <a:schemeClr val="tx1"/>
                </a:solidFill>
              </a:rPr>
              <a:t>représentants des professionnels de santé et de l’action </a:t>
            </a:r>
            <a:r>
              <a:rPr lang="fr-FR" sz="2800" dirty="0" smtClean="0">
                <a:solidFill>
                  <a:schemeClr val="tx1"/>
                </a:solidFill>
              </a:rPr>
              <a:t>sociale, </a:t>
            </a:r>
            <a:r>
              <a:rPr lang="fr-FR" sz="2800" dirty="0">
                <a:solidFill>
                  <a:srgbClr val="FF0000"/>
                </a:solidFill>
              </a:rPr>
              <a:t>de la prévention et de la promotion de la santé</a:t>
            </a:r>
            <a:r>
              <a:rPr lang="fr-FR" sz="2800" dirty="0" smtClean="0">
                <a:solidFill>
                  <a:schemeClr val="tx1"/>
                </a:solidFill>
              </a:rPr>
              <a:t>;</a:t>
            </a:r>
            <a:endParaRPr lang="fr-FR" sz="2800" dirty="0">
              <a:solidFill>
                <a:schemeClr val="tx1"/>
              </a:solidFill>
            </a:endParaRPr>
          </a:p>
          <a:p>
            <a:pPr algn="l"/>
            <a:r>
              <a:rPr lang="fr-FR" sz="2800" dirty="0" smtClean="0">
                <a:solidFill>
                  <a:schemeClr val="tx1"/>
                </a:solidFill>
              </a:rPr>
              <a:t>3. </a:t>
            </a:r>
            <a:r>
              <a:rPr lang="fr-FR" sz="2800" dirty="0">
                <a:solidFill>
                  <a:schemeClr val="tx1"/>
                </a:solidFill>
              </a:rPr>
              <a:t>Des représentants des malades et des usagers du système de santé ;</a:t>
            </a:r>
          </a:p>
          <a:p>
            <a:pPr algn="l"/>
            <a:r>
              <a:rPr lang="fr-FR" sz="2800" dirty="0" smtClean="0">
                <a:solidFill>
                  <a:schemeClr val="tx1"/>
                </a:solidFill>
              </a:rPr>
              <a:t>4. Des </a:t>
            </a:r>
            <a:r>
              <a:rPr lang="fr-FR" sz="2800" dirty="0">
                <a:solidFill>
                  <a:schemeClr val="tx1"/>
                </a:solidFill>
              </a:rPr>
              <a:t>personnalités qualifiées. 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sz="2400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56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476250"/>
            <a:ext cx="7772400" cy="576486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3600" b="1" dirty="0" smtClean="0"/>
              <a:t>Composition des COREVIH</a:t>
            </a:r>
            <a:r>
              <a:rPr lang="fr-FR" b="1" dirty="0"/>
              <a:t/>
            </a:r>
            <a:br>
              <a:rPr lang="fr-FR" b="1" dirty="0"/>
            </a:br>
            <a:endParaRPr lang="fr-FR" dirty="0" smtClean="0"/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5184576"/>
          </a:xfrm>
        </p:spPr>
        <p:txBody>
          <a:bodyPr/>
          <a:lstStyle/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>
                <a:solidFill>
                  <a:srgbClr val="FF0000"/>
                </a:solidFill>
              </a:rPr>
              <a:t>«II. – </a:t>
            </a:r>
            <a:r>
              <a:rPr lang="fr-FR" sz="2800" dirty="0">
                <a:solidFill>
                  <a:schemeClr val="tx1"/>
                </a:solidFill>
              </a:rPr>
              <a:t>Le comité élit en son sein un bureau composé de </a:t>
            </a:r>
            <a:r>
              <a:rPr lang="fr-FR" sz="2800" dirty="0">
                <a:solidFill>
                  <a:srgbClr val="FF0000"/>
                </a:solidFill>
              </a:rPr>
              <a:t>deux représentants de chacune des quatre catégories de représentants mentionnées au I, </a:t>
            </a:r>
            <a:r>
              <a:rPr lang="fr-FR" sz="2800" dirty="0">
                <a:solidFill>
                  <a:schemeClr val="tx1"/>
                </a:solidFill>
              </a:rPr>
              <a:t>issus du milieu hospitalier et du milieu extrahospitalier, et du président et du vice- président du comité. 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>
                <a:solidFill>
                  <a:srgbClr val="FF0000"/>
                </a:solidFill>
              </a:rPr>
              <a:t>III.</a:t>
            </a:r>
            <a:r>
              <a:rPr lang="fr-FR" sz="2800" dirty="0"/>
              <a:t> </a:t>
            </a:r>
            <a:r>
              <a:rPr lang="fr-FR" sz="2800" dirty="0" smtClean="0">
                <a:solidFill>
                  <a:schemeClr val="tx1"/>
                </a:solidFill>
              </a:rPr>
              <a:t>Le </a:t>
            </a:r>
            <a:r>
              <a:rPr lang="fr-FR" sz="2800" dirty="0">
                <a:solidFill>
                  <a:schemeClr val="tx1"/>
                </a:solidFill>
              </a:rPr>
              <a:t>bureau est chargé de: 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rgbClr val="FF0000"/>
                </a:solidFill>
              </a:rPr>
              <a:t>1. </a:t>
            </a:r>
            <a:r>
              <a:rPr lang="fr-FR" sz="2800" dirty="0">
                <a:solidFill>
                  <a:srgbClr val="FF0000"/>
                </a:solidFill>
              </a:rPr>
              <a:t>Proposer l’ordre du jour des séances; </a:t>
            </a:r>
            <a:endParaRPr lang="fr-FR" sz="2800" dirty="0" smtClean="0">
              <a:solidFill>
                <a:srgbClr val="FF0000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rgbClr val="FF0000"/>
                </a:solidFill>
              </a:rPr>
              <a:t>2. </a:t>
            </a:r>
            <a:r>
              <a:rPr lang="fr-FR" sz="2800" dirty="0">
                <a:solidFill>
                  <a:srgbClr val="FF0000"/>
                </a:solidFill>
              </a:rPr>
              <a:t>Assurer la coordination entre les différentes instances composant le comité; </a:t>
            </a:r>
            <a:endParaRPr lang="fr-FR" sz="2800" dirty="0" smtClean="0">
              <a:solidFill>
                <a:srgbClr val="FF0000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rgbClr val="FF0000"/>
                </a:solidFill>
              </a:rPr>
              <a:t>3. </a:t>
            </a:r>
            <a:r>
              <a:rPr lang="fr-FR" sz="2800" dirty="0">
                <a:solidFill>
                  <a:srgbClr val="FF0000"/>
                </a:solidFill>
              </a:rPr>
              <a:t>Coordonner les représentations extérieures; </a:t>
            </a:r>
            <a:endParaRPr lang="fr-FR" sz="2800" dirty="0" smtClean="0">
              <a:solidFill>
                <a:srgbClr val="FF0000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rgbClr val="FF0000"/>
                </a:solidFill>
              </a:rPr>
              <a:t>4. </a:t>
            </a:r>
            <a:r>
              <a:rPr lang="fr-FR" sz="2800" dirty="0">
                <a:solidFill>
                  <a:srgbClr val="FF0000"/>
                </a:solidFill>
              </a:rPr>
              <a:t>Veiller au respect du règlement intérieur. </a:t>
            </a:r>
            <a:endParaRPr lang="fr-FR" sz="2800" dirty="0" smtClean="0">
              <a:solidFill>
                <a:srgbClr val="FF0000"/>
              </a:solidFill>
            </a:endParaRPr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lvl="0" algn="l" eaLnBrk="1" fontAlgn="auto" hangingPunct="1">
              <a:spcAft>
                <a:spcPts val="0"/>
              </a:spcAft>
              <a:defRPr/>
            </a:pPr>
            <a:endParaRPr lang="fr-FR" dirty="0" smtClean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l">
              <a:defRPr/>
            </a:pPr>
            <a:endParaRPr lang="fr-FR" sz="2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 algn="l">
              <a:spcAft>
                <a:spcPts val="0"/>
              </a:spcAft>
            </a:pPr>
            <a:endParaRPr lang="fr-FR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fr-FR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eaLnBrk="1" hangingPunct="1">
              <a:defRPr/>
            </a:pPr>
            <a:endParaRPr lang="fr-FR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360363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0"/>
            <a:ext cx="1514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6497638"/>
            <a:ext cx="9144000" cy="360362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kern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885675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868</Words>
  <Application>Microsoft Office PowerPoint</Application>
  <PresentationFormat>Affichage à l'écran (4:3)</PresentationFormat>
  <Paragraphs>152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1_Thème Office</vt:lpstr>
      <vt:lpstr>Point sur le redécoupage territorial des COREVIH franciliens et le renouvellement des COREVIH </vt:lpstr>
      <vt:lpstr>Décret no 2017-682 du 28 avril 2017 (Vs Décret no 2005-1421 du 15 novembre 2005)</vt:lpstr>
      <vt:lpstr>Missions de la COREVIH</vt:lpstr>
      <vt:lpstr>Missions des COREVIH</vt:lpstr>
      <vt:lpstr>Missions des COREVIH</vt:lpstr>
      <vt:lpstr>Missions des COREVIH</vt:lpstr>
      <vt:lpstr>  Missions des COREVIH </vt:lpstr>
      <vt:lpstr>  Composition des COREVIH </vt:lpstr>
      <vt:lpstr>  Composition des COREVIH </vt:lpstr>
      <vt:lpstr>  Composition des COREVIH </vt:lpstr>
      <vt:lpstr> Composition des COREVIH </vt:lpstr>
      <vt:lpstr>  Conclusion  </vt:lpstr>
      <vt:lpstr>  Territorial des COREVIH franciliens et le renouvellement des COREVIH  </vt:lpstr>
    </vt:vector>
  </TitlesOfParts>
  <Company>APHP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Plénière du jeudi 17 mars2016 Ordre du jour</dc:title>
  <dc:creator>G-BCH-5136473</dc:creator>
  <cp:lastModifiedBy>G-BCH-5136473</cp:lastModifiedBy>
  <cp:revision>49</cp:revision>
  <dcterms:created xsi:type="dcterms:W3CDTF">2016-04-15T13:43:41Z</dcterms:created>
  <dcterms:modified xsi:type="dcterms:W3CDTF">2018-01-02T10:23:27Z</dcterms:modified>
</cp:coreProperties>
</file>