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0" r:id="rId2"/>
    <p:sldId id="271" r:id="rId3"/>
    <p:sldId id="301" r:id="rId4"/>
    <p:sldId id="274" r:id="rId5"/>
    <p:sldId id="275" r:id="rId6"/>
    <p:sldId id="287" r:id="rId7"/>
    <p:sldId id="272" r:id="rId8"/>
    <p:sldId id="277" r:id="rId9"/>
    <p:sldId id="278" r:id="rId10"/>
    <p:sldId id="279" r:id="rId11"/>
    <p:sldId id="281" r:id="rId12"/>
    <p:sldId id="276" r:id="rId13"/>
    <p:sldId id="280" r:id="rId14"/>
    <p:sldId id="294" r:id="rId15"/>
    <p:sldId id="299" r:id="rId16"/>
    <p:sldId id="283" r:id="rId17"/>
    <p:sldId id="302" r:id="rId18"/>
    <p:sldId id="284" r:id="rId19"/>
    <p:sldId id="303" r:id="rId20"/>
    <p:sldId id="285" r:id="rId21"/>
    <p:sldId id="286" r:id="rId22"/>
    <p:sldId id="293" r:id="rId23"/>
    <p:sldId id="298" r:id="rId24"/>
    <p:sldId id="290" r:id="rId25"/>
    <p:sldId id="291" r:id="rId26"/>
    <p:sldId id="292" r:id="rId27"/>
    <p:sldId id="304" r:id="rId28"/>
    <p:sldId id="288" r:id="rId29"/>
    <p:sldId id="296" r:id="rId30"/>
    <p:sldId id="289" r:id="rId31"/>
    <p:sldId id="297" r:id="rId32"/>
    <p:sldId id="282" r:id="rId33"/>
    <p:sldId id="305" r:id="rId3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80"/>
    <a:srgbClr val="770783"/>
    <a:srgbClr val="99CC00"/>
    <a:srgbClr val="CA5E94"/>
    <a:srgbClr val="A64090"/>
    <a:srgbClr val="AE38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33" autoAdjust="0"/>
    <p:restoredTop sz="92895" autoAdjust="0"/>
  </p:normalViewPr>
  <p:slideViewPr>
    <p:cSldViewPr>
      <p:cViewPr>
        <p:scale>
          <a:sx n="81" d="100"/>
          <a:sy n="81" d="100"/>
        </p:scale>
        <p:origin x="-1062" y="-52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D:\Users\4084109\Desktop\graphe_comite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Users\4084109\Desktop\graphe_comite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1.bin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fr-FR"/>
              <a:t>Mobilisation des membres titulaires  du comité en %  </a:t>
            </a:r>
          </a:p>
        </c:rich>
      </c:tx>
      <c:layout>
        <c:manualLayout>
          <c:xMode val="edge"/>
          <c:yMode val="edge"/>
          <c:x val="0.17356522112771375"/>
          <c:y val="0"/>
        </c:manualLayout>
      </c:layout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titulaires!$A$20</c:f>
              <c:strCache>
                <c:ptCount val="1"/>
                <c:pt idx="0">
                  <c:v>Nombre de titulaire actifs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titulaires!$B$19:$E$19</c:f>
              <c:strCache>
                <c:ptCount val="4"/>
                <c:pt idx="0">
                  <c:v>Collège 1 n=10 </c:v>
                </c:pt>
                <c:pt idx="1">
                  <c:v>Collège 2 n=8 </c:v>
                </c:pt>
                <c:pt idx="2">
                  <c:v>Collège 3 n=8 </c:v>
                </c:pt>
                <c:pt idx="3">
                  <c:v>Collège 4 n=4</c:v>
                </c:pt>
              </c:strCache>
            </c:strRef>
          </c:cat>
          <c:val>
            <c:numRef>
              <c:f>titulaires!$B$20:$E$20</c:f>
              <c:numCache>
                <c:formatCode>0</c:formatCode>
                <c:ptCount val="4"/>
                <c:pt idx="0">
                  <c:v>60</c:v>
                </c:pt>
                <c:pt idx="1">
                  <c:v>62.5</c:v>
                </c:pt>
                <c:pt idx="2">
                  <c:v>37.5</c:v>
                </c:pt>
                <c:pt idx="3">
                  <c:v>50</c:v>
                </c:pt>
              </c:numCache>
            </c:numRef>
          </c:val>
        </c:ser>
        <c:ser>
          <c:idx val="1"/>
          <c:order val="1"/>
          <c:tx>
            <c:strRef>
              <c:f>titulaires!$A$21</c:f>
              <c:strCache>
                <c:ptCount val="1"/>
                <c:pt idx="0">
                  <c:v>Nombre de titulaire non actifs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titulaires!$B$19:$E$19</c:f>
              <c:strCache>
                <c:ptCount val="4"/>
                <c:pt idx="0">
                  <c:v>Collège 1 n=10 </c:v>
                </c:pt>
                <c:pt idx="1">
                  <c:v>Collège 2 n=8 </c:v>
                </c:pt>
                <c:pt idx="2">
                  <c:v>Collège 3 n=8 </c:v>
                </c:pt>
                <c:pt idx="3">
                  <c:v>Collège 4 n=4</c:v>
                </c:pt>
              </c:strCache>
            </c:strRef>
          </c:cat>
          <c:val>
            <c:numRef>
              <c:f>titulaires!$B$21:$E$21</c:f>
              <c:numCache>
                <c:formatCode>0</c:formatCode>
                <c:ptCount val="4"/>
                <c:pt idx="0">
                  <c:v>20</c:v>
                </c:pt>
                <c:pt idx="1">
                  <c:v>12.5</c:v>
                </c:pt>
                <c:pt idx="2">
                  <c:v>50</c:v>
                </c:pt>
                <c:pt idx="3">
                  <c:v>50</c:v>
                </c:pt>
              </c:numCache>
            </c:numRef>
          </c:val>
        </c:ser>
        <c:ser>
          <c:idx val="2"/>
          <c:order val="2"/>
          <c:tx>
            <c:strRef>
              <c:f>titulaires!$A$22</c:f>
              <c:strCache>
                <c:ptCount val="1"/>
                <c:pt idx="0">
                  <c:v>Nombre de titulaire ayant quittés leur structure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titulaires!$B$19:$E$19</c:f>
              <c:strCache>
                <c:ptCount val="4"/>
                <c:pt idx="0">
                  <c:v>Collège 1 n=10 </c:v>
                </c:pt>
                <c:pt idx="1">
                  <c:v>Collège 2 n=8 </c:v>
                </c:pt>
                <c:pt idx="2">
                  <c:v>Collège 3 n=8 </c:v>
                </c:pt>
                <c:pt idx="3">
                  <c:v>Collège 4 n=4</c:v>
                </c:pt>
              </c:strCache>
            </c:strRef>
          </c:cat>
          <c:val>
            <c:numRef>
              <c:f>titulaires!$B$22:$E$22</c:f>
              <c:numCache>
                <c:formatCode>0</c:formatCode>
                <c:ptCount val="4"/>
                <c:pt idx="0">
                  <c:v>20</c:v>
                </c:pt>
                <c:pt idx="1">
                  <c:v>25</c:v>
                </c:pt>
                <c:pt idx="2">
                  <c:v>12.5</c:v>
                </c:pt>
                <c:pt idx="3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9619840"/>
        <c:axId val="89629824"/>
      </c:barChart>
      <c:catAx>
        <c:axId val="89619840"/>
        <c:scaling>
          <c:orientation val="minMax"/>
        </c:scaling>
        <c:delete val="0"/>
        <c:axPos val="b"/>
        <c:majorTickMark val="out"/>
        <c:minorTickMark val="none"/>
        <c:tickLblPos val="nextTo"/>
        <c:crossAx val="89629824"/>
        <c:crosses val="autoZero"/>
        <c:auto val="1"/>
        <c:lblAlgn val="ctr"/>
        <c:lblOffset val="100"/>
        <c:noMultiLvlLbl val="0"/>
      </c:catAx>
      <c:valAx>
        <c:axId val="89629824"/>
        <c:scaling>
          <c:orientation val="minMax"/>
        </c:scaling>
        <c:delete val="0"/>
        <c:axPos val="l"/>
        <c:majorGridlines/>
        <c:numFmt formatCode="0" sourceLinked="1"/>
        <c:majorTickMark val="out"/>
        <c:minorTickMark val="none"/>
        <c:tickLblPos val="nextTo"/>
        <c:crossAx val="8961984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400"/>
      </a:pPr>
      <a:endParaRPr lang="fr-FR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fr-FR" sz="1600" b="1" i="0" baseline="0" dirty="0" smtClean="0">
                <a:effectLst/>
              </a:rPr>
              <a:t>Mobilisation des </a:t>
            </a:r>
            <a:r>
              <a:rPr lang="fr-FR" sz="1600" b="1" i="0" baseline="0" dirty="0">
                <a:effectLst/>
              </a:rPr>
              <a:t>membres suppléants  du comité en %  </a:t>
            </a:r>
            <a:endParaRPr lang="fr-FR" sz="1600" dirty="0">
              <a:effectLst/>
            </a:endParaRP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Supléants!$A$19</c:f>
              <c:strCache>
                <c:ptCount val="1"/>
                <c:pt idx="0">
                  <c:v>Nombre de titulaire actifs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Supléants!$B$18:$E$18</c:f>
              <c:strCache>
                <c:ptCount val="4"/>
                <c:pt idx="0">
                  <c:v>Collège 1 n=20</c:v>
                </c:pt>
                <c:pt idx="1">
                  <c:v>Collège 2 n=16</c:v>
                </c:pt>
                <c:pt idx="2">
                  <c:v>Collège 3 n=11</c:v>
                </c:pt>
                <c:pt idx="3">
                  <c:v>Collège 4 n=7</c:v>
                </c:pt>
              </c:strCache>
            </c:strRef>
          </c:cat>
          <c:val>
            <c:numRef>
              <c:f>Supléants!$B$19:$E$19</c:f>
              <c:numCache>
                <c:formatCode>0</c:formatCode>
                <c:ptCount val="4"/>
                <c:pt idx="0">
                  <c:v>30</c:v>
                </c:pt>
                <c:pt idx="1">
                  <c:v>18.75</c:v>
                </c:pt>
                <c:pt idx="2">
                  <c:v>36.363636363636367</c:v>
                </c:pt>
                <c:pt idx="3">
                  <c:v>28.571428571428569</c:v>
                </c:pt>
              </c:numCache>
            </c:numRef>
          </c:val>
        </c:ser>
        <c:ser>
          <c:idx val="1"/>
          <c:order val="1"/>
          <c:tx>
            <c:strRef>
              <c:f>Supléants!$A$20</c:f>
              <c:strCache>
                <c:ptCount val="1"/>
                <c:pt idx="0">
                  <c:v>Nombre de titulaire non actifs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Supléants!$B$18:$E$18</c:f>
              <c:strCache>
                <c:ptCount val="4"/>
                <c:pt idx="0">
                  <c:v>Collège 1 n=20</c:v>
                </c:pt>
                <c:pt idx="1">
                  <c:v>Collège 2 n=16</c:v>
                </c:pt>
                <c:pt idx="2">
                  <c:v>Collège 3 n=11</c:v>
                </c:pt>
                <c:pt idx="3">
                  <c:v>Collège 4 n=7</c:v>
                </c:pt>
              </c:strCache>
            </c:strRef>
          </c:cat>
          <c:val>
            <c:numRef>
              <c:f>Supléants!$B$20:$E$20</c:f>
              <c:numCache>
                <c:formatCode>0</c:formatCode>
                <c:ptCount val="4"/>
                <c:pt idx="0">
                  <c:v>45</c:v>
                </c:pt>
                <c:pt idx="1">
                  <c:v>62.5</c:v>
                </c:pt>
                <c:pt idx="2">
                  <c:v>45.454545454545453</c:v>
                </c:pt>
                <c:pt idx="3">
                  <c:v>71.428571428571431</c:v>
                </c:pt>
              </c:numCache>
            </c:numRef>
          </c:val>
        </c:ser>
        <c:ser>
          <c:idx val="2"/>
          <c:order val="2"/>
          <c:tx>
            <c:strRef>
              <c:f>Supléants!$A$21</c:f>
              <c:strCache>
                <c:ptCount val="1"/>
                <c:pt idx="0">
                  <c:v>Nombre de titulaire ayant quittés leur structure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Supléants!$B$18:$E$18</c:f>
              <c:strCache>
                <c:ptCount val="4"/>
                <c:pt idx="0">
                  <c:v>Collège 1 n=20</c:v>
                </c:pt>
                <c:pt idx="1">
                  <c:v>Collège 2 n=16</c:v>
                </c:pt>
                <c:pt idx="2">
                  <c:v>Collège 3 n=11</c:v>
                </c:pt>
                <c:pt idx="3">
                  <c:v>Collège 4 n=7</c:v>
                </c:pt>
              </c:strCache>
            </c:strRef>
          </c:cat>
          <c:val>
            <c:numRef>
              <c:f>Supléants!$B$21:$E$21</c:f>
              <c:numCache>
                <c:formatCode>0</c:formatCode>
                <c:ptCount val="4"/>
                <c:pt idx="0">
                  <c:v>25</c:v>
                </c:pt>
                <c:pt idx="1">
                  <c:v>18.75</c:v>
                </c:pt>
                <c:pt idx="2">
                  <c:v>18.181818181818183</c:v>
                </c:pt>
                <c:pt idx="3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2677632"/>
        <c:axId val="92679168"/>
      </c:barChart>
      <c:catAx>
        <c:axId val="92677632"/>
        <c:scaling>
          <c:orientation val="minMax"/>
        </c:scaling>
        <c:delete val="0"/>
        <c:axPos val="b"/>
        <c:majorTickMark val="out"/>
        <c:minorTickMark val="none"/>
        <c:tickLblPos val="nextTo"/>
        <c:crossAx val="92679168"/>
        <c:crosses val="autoZero"/>
        <c:auto val="1"/>
        <c:lblAlgn val="ctr"/>
        <c:lblOffset val="100"/>
        <c:noMultiLvlLbl val="0"/>
      </c:catAx>
      <c:valAx>
        <c:axId val="92679168"/>
        <c:scaling>
          <c:orientation val="minMax"/>
        </c:scaling>
        <c:delete val="0"/>
        <c:axPos val="l"/>
        <c:majorGridlines/>
        <c:numFmt formatCode="0" sourceLinked="1"/>
        <c:majorTickMark val="out"/>
        <c:minorTickMark val="none"/>
        <c:tickLblPos val="nextTo"/>
        <c:crossAx val="9267763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fr-FR" sz="1800" b="1">
                <a:effectLst/>
              </a:rPr>
              <a:t>Situation des commissions intraCorevih (2016</a:t>
            </a:r>
            <a:r>
              <a:rPr lang="fr-FR" sz="1800">
                <a:effectLst/>
              </a:rPr>
              <a:t>)</a:t>
            </a:r>
            <a:endParaRPr lang="fr-FR">
              <a:effectLst/>
            </a:endParaRP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Feuil1!$B$4</c:f>
              <c:strCache>
                <c:ptCount val="1"/>
                <c:pt idx="0">
                  <c:v>Nombre de réunions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Feuil1!$A$5:$A$10</c:f>
              <c:strCache>
                <c:ptCount val="6"/>
                <c:pt idx="0">
                  <c:v>Dépistage dans les CeGIDD &amp; Autotest </c:v>
                </c:pt>
                <c:pt idx="1">
                  <c:v>Epidémiologie </c:v>
                </c:pt>
                <c:pt idx="2">
                  <c:v>SPA</c:v>
                </c:pt>
                <c:pt idx="3">
                  <c:v>Femme et VIH</c:v>
                </c:pt>
                <c:pt idx="4">
                  <c:v>ETP</c:v>
                </c:pt>
                <c:pt idx="5">
                  <c:v>Editoriale</c:v>
                </c:pt>
              </c:strCache>
            </c:strRef>
          </c:cat>
          <c:val>
            <c:numRef>
              <c:f>Feuil1!$B$5:$B$10</c:f>
              <c:numCache>
                <c:formatCode>General</c:formatCode>
                <c:ptCount val="6"/>
                <c:pt idx="0">
                  <c:v>4</c:v>
                </c:pt>
                <c:pt idx="1">
                  <c:v>6</c:v>
                </c:pt>
                <c:pt idx="2">
                  <c:v>5</c:v>
                </c:pt>
                <c:pt idx="3">
                  <c:v>4</c:v>
                </c:pt>
                <c:pt idx="4">
                  <c:v>3</c:v>
                </c:pt>
                <c:pt idx="5">
                  <c:v>5</c:v>
                </c:pt>
              </c:numCache>
            </c:numRef>
          </c:val>
        </c:ser>
        <c:ser>
          <c:idx val="1"/>
          <c:order val="1"/>
          <c:tx>
            <c:strRef>
              <c:f>Feuil1!$C$4</c:f>
              <c:strCache>
                <c:ptCount val="1"/>
                <c:pt idx="0">
                  <c:v>Nombre d’inscrits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Feuil1!$A$5:$A$10</c:f>
              <c:strCache>
                <c:ptCount val="6"/>
                <c:pt idx="0">
                  <c:v>Dépistage dans les CeGIDD &amp; Autotest </c:v>
                </c:pt>
                <c:pt idx="1">
                  <c:v>Epidémiologie </c:v>
                </c:pt>
                <c:pt idx="2">
                  <c:v>SPA</c:v>
                </c:pt>
                <c:pt idx="3">
                  <c:v>Femme et VIH</c:v>
                </c:pt>
                <c:pt idx="4">
                  <c:v>ETP</c:v>
                </c:pt>
                <c:pt idx="5">
                  <c:v>Editoriale</c:v>
                </c:pt>
              </c:strCache>
            </c:strRef>
          </c:cat>
          <c:val>
            <c:numRef>
              <c:f>Feuil1!$C$5:$C$10</c:f>
              <c:numCache>
                <c:formatCode>General</c:formatCode>
                <c:ptCount val="6"/>
                <c:pt idx="0">
                  <c:v>15</c:v>
                </c:pt>
                <c:pt idx="1">
                  <c:v>18</c:v>
                </c:pt>
                <c:pt idx="2">
                  <c:v>14</c:v>
                </c:pt>
                <c:pt idx="3">
                  <c:v>11</c:v>
                </c:pt>
                <c:pt idx="4">
                  <c:v>26</c:v>
                </c:pt>
                <c:pt idx="5">
                  <c:v>11</c:v>
                </c:pt>
              </c:numCache>
            </c:numRef>
          </c:val>
        </c:ser>
        <c:ser>
          <c:idx val="2"/>
          <c:order val="2"/>
          <c:tx>
            <c:strRef>
              <c:f>Feuil1!$D$4</c:f>
              <c:strCache>
                <c:ptCount val="1"/>
                <c:pt idx="0">
                  <c:v>Nombre  de participants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Feuil1!$A$5:$A$10</c:f>
              <c:strCache>
                <c:ptCount val="6"/>
                <c:pt idx="0">
                  <c:v>Dépistage dans les CeGIDD &amp; Autotest </c:v>
                </c:pt>
                <c:pt idx="1">
                  <c:v>Epidémiologie </c:v>
                </c:pt>
                <c:pt idx="2">
                  <c:v>SPA</c:v>
                </c:pt>
                <c:pt idx="3">
                  <c:v>Femme et VIH</c:v>
                </c:pt>
                <c:pt idx="4">
                  <c:v>ETP</c:v>
                </c:pt>
                <c:pt idx="5">
                  <c:v>Editoriale</c:v>
                </c:pt>
              </c:strCache>
            </c:strRef>
          </c:cat>
          <c:val>
            <c:numRef>
              <c:f>Feuil1!$D$5:$D$10</c:f>
              <c:numCache>
                <c:formatCode>General</c:formatCode>
                <c:ptCount val="6"/>
                <c:pt idx="0">
                  <c:v>10</c:v>
                </c:pt>
                <c:pt idx="1">
                  <c:v>12</c:v>
                </c:pt>
                <c:pt idx="2">
                  <c:v>7</c:v>
                </c:pt>
                <c:pt idx="3">
                  <c:v>7</c:v>
                </c:pt>
                <c:pt idx="4">
                  <c:v>15</c:v>
                </c:pt>
                <c:pt idx="5">
                  <c:v>10</c:v>
                </c:pt>
              </c:numCache>
            </c:numRef>
          </c:val>
        </c:ser>
        <c:ser>
          <c:idx val="3"/>
          <c:order val="3"/>
          <c:tx>
            <c:strRef>
              <c:f>Feuil1!$E$4</c:f>
              <c:strCache>
                <c:ptCount val="1"/>
                <c:pt idx="0">
                  <c:v>Nombre de participants appartenant à un collège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Feuil1!$A$5:$A$10</c:f>
              <c:strCache>
                <c:ptCount val="6"/>
                <c:pt idx="0">
                  <c:v>Dépistage dans les CeGIDD &amp; Autotest </c:v>
                </c:pt>
                <c:pt idx="1">
                  <c:v>Epidémiologie </c:v>
                </c:pt>
                <c:pt idx="2">
                  <c:v>SPA</c:v>
                </c:pt>
                <c:pt idx="3">
                  <c:v>Femme et VIH</c:v>
                </c:pt>
                <c:pt idx="4">
                  <c:v>ETP</c:v>
                </c:pt>
                <c:pt idx="5">
                  <c:v>Editoriale</c:v>
                </c:pt>
              </c:strCache>
            </c:strRef>
          </c:cat>
          <c:val>
            <c:numRef>
              <c:f>Feuil1!$E$5:$E$10</c:f>
              <c:numCache>
                <c:formatCode>General</c:formatCode>
                <c:ptCount val="6"/>
                <c:pt idx="0">
                  <c:v>4</c:v>
                </c:pt>
                <c:pt idx="1">
                  <c:v>4</c:v>
                </c:pt>
                <c:pt idx="2">
                  <c:v>1</c:v>
                </c:pt>
                <c:pt idx="3">
                  <c:v>1</c:v>
                </c:pt>
                <c:pt idx="4">
                  <c:v>4</c:v>
                </c:pt>
                <c:pt idx="5">
                  <c:v>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9715072"/>
        <c:axId val="89716608"/>
      </c:barChart>
      <c:catAx>
        <c:axId val="89715072"/>
        <c:scaling>
          <c:orientation val="minMax"/>
        </c:scaling>
        <c:delete val="0"/>
        <c:axPos val="b"/>
        <c:majorTickMark val="out"/>
        <c:minorTickMark val="none"/>
        <c:tickLblPos val="nextTo"/>
        <c:crossAx val="89716608"/>
        <c:crosses val="autoZero"/>
        <c:auto val="1"/>
        <c:lblAlgn val="ctr"/>
        <c:lblOffset val="100"/>
        <c:noMultiLvlLbl val="0"/>
      </c:catAx>
      <c:valAx>
        <c:axId val="8971660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8971507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fr-FR"/>
              <a:t>Evolution de la file active de la COREVIH IDF NORD entre</a:t>
            </a:r>
            <a:r>
              <a:rPr lang="fr-FR" baseline="0"/>
              <a:t> 2012 et 2016</a:t>
            </a:r>
            <a:endParaRPr lang="fr-FR"/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4.5741617980787498E-2"/>
          <c:y val="0.10713620690461821"/>
          <c:w val="0.92743947670779503"/>
          <c:h val="0.78321538684669767"/>
        </c:manualLayout>
      </c:layout>
      <c:scatterChart>
        <c:scatterStyle val="lineMarker"/>
        <c:varyColors val="0"/>
        <c:ser>
          <c:idx val="0"/>
          <c:order val="0"/>
          <c:tx>
            <c:strRef>
              <c:f>Feuil1!$A$3</c:f>
              <c:strCache>
                <c:ptCount val="1"/>
                <c:pt idx="0">
                  <c:v>File active hospitalière</c:v>
                </c:pt>
              </c:strCache>
            </c:strRef>
          </c:tx>
          <c:dLbls>
            <c:dLbl>
              <c:idx val="0"/>
              <c:layout>
                <c:manualLayout>
                  <c:x val="-4.5670794286236008E-2"/>
                  <c:y val="-2.139037433155080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2.5372663492353339E-2"/>
                  <c:y val="-3.327391562685684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1.9029497619265003E-2"/>
                  <c:y val="-2.614379084967320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2.2835397143118004E-2"/>
                  <c:y val="-3.565062388591800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Pos val="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xVal>
            <c:numRef>
              <c:f>Feuil1!$B$2:$F$2</c:f>
              <c:numCache>
                <c:formatCode>General</c:formatCode>
                <c:ptCount val="5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</c:numCache>
            </c:numRef>
          </c:xVal>
          <c:yVal>
            <c:numRef>
              <c:f>Feuil1!$B$3:$F$3</c:f>
              <c:numCache>
                <c:formatCode>General</c:formatCode>
                <c:ptCount val="5"/>
                <c:pt idx="0">
                  <c:v>5488</c:v>
                </c:pt>
                <c:pt idx="1">
                  <c:v>7216</c:v>
                </c:pt>
                <c:pt idx="2">
                  <c:v>7246</c:v>
                </c:pt>
                <c:pt idx="3">
                  <c:v>7693</c:v>
                </c:pt>
                <c:pt idx="4">
                  <c:v>7957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Feuil1!$A$4</c:f>
              <c:strCache>
                <c:ptCount val="1"/>
                <c:pt idx="0">
                  <c:v>File active validée</c:v>
                </c:pt>
              </c:strCache>
            </c:strRef>
          </c:tx>
          <c:dLbls>
            <c:dLbl>
              <c:idx val="0"/>
              <c:layout>
                <c:manualLayout>
                  <c:x val="0"/>
                  <c:y val="2.139037433155080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"/>
                  <c:y val="2.614379084967315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1.2686331746176669E-2"/>
                  <c:y val="3.089720736779560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Pos val="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xVal>
            <c:numRef>
              <c:f>Feuil1!$B$2:$F$2</c:f>
              <c:numCache>
                <c:formatCode>General</c:formatCode>
                <c:ptCount val="5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</c:numCache>
            </c:numRef>
          </c:xVal>
          <c:yVal>
            <c:numRef>
              <c:f>Feuil1!$B$4:$F$4</c:f>
              <c:numCache>
                <c:formatCode>General</c:formatCode>
                <c:ptCount val="5"/>
                <c:pt idx="0">
                  <c:v>5462</c:v>
                </c:pt>
                <c:pt idx="1">
                  <c:v>6481</c:v>
                </c:pt>
                <c:pt idx="2">
                  <c:v>7181</c:v>
                </c:pt>
                <c:pt idx="3">
                  <c:v>7490</c:v>
                </c:pt>
                <c:pt idx="4">
                  <c:v>7655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6411648"/>
        <c:axId val="36532224"/>
      </c:scatterChart>
      <c:valAx>
        <c:axId val="364116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36532224"/>
        <c:crosses val="autoZero"/>
        <c:crossBetween val="midCat"/>
        <c:majorUnit val="1"/>
      </c:valAx>
      <c:valAx>
        <c:axId val="36532224"/>
        <c:scaling>
          <c:orientation val="minMax"/>
          <c:min val="5000"/>
        </c:scaling>
        <c:delete val="0"/>
        <c:axPos val="l"/>
        <c:numFmt formatCode="General" sourceLinked="1"/>
        <c:majorTickMark val="none"/>
        <c:minorTickMark val="none"/>
        <c:tickLblPos val="nextTo"/>
        <c:crossAx val="36411648"/>
        <c:crosses val="autoZero"/>
        <c:crossBetween val="midCat"/>
      </c:valAx>
    </c:plotArea>
    <c:legend>
      <c:legendPos val="r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'[Récapitulatif fréquentation site de la COREVIH IDF Nord.xlsx]Ensemble de données'!$B$2</c:f>
              <c:strCache>
                <c:ptCount val="1"/>
                <c:pt idx="0">
                  <c:v>Sessions</c:v>
                </c:pt>
              </c:strCache>
            </c:strRef>
          </c:tx>
          <c:marker>
            <c:symbol val="none"/>
          </c:marker>
          <c:cat>
            <c:numRef>
              <c:f>'[Récapitulatif fréquentation site de la COREVIH IDF Nord.xlsx]Ensemble de données'!$A$3:$A$62</c:f>
              <c:numCache>
                <c:formatCode>mmm\-yy</c:formatCode>
                <c:ptCount val="60"/>
                <c:pt idx="0">
                  <c:v>41275</c:v>
                </c:pt>
                <c:pt idx="1">
                  <c:v>41306</c:v>
                </c:pt>
                <c:pt idx="2">
                  <c:v>41334</c:v>
                </c:pt>
                <c:pt idx="3">
                  <c:v>41365</c:v>
                </c:pt>
                <c:pt idx="4">
                  <c:v>41395</c:v>
                </c:pt>
                <c:pt idx="5">
                  <c:v>41426</c:v>
                </c:pt>
                <c:pt idx="6">
                  <c:v>41456</c:v>
                </c:pt>
                <c:pt idx="7">
                  <c:v>41487</c:v>
                </c:pt>
                <c:pt idx="8">
                  <c:v>41518</c:v>
                </c:pt>
                <c:pt idx="9">
                  <c:v>41548</c:v>
                </c:pt>
                <c:pt idx="10">
                  <c:v>41579</c:v>
                </c:pt>
                <c:pt idx="11">
                  <c:v>41609</c:v>
                </c:pt>
                <c:pt idx="12">
                  <c:v>41640</c:v>
                </c:pt>
                <c:pt idx="13">
                  <c:v>41671</c:v>
                </c:pt>
                <c:pt idx="14">
                  <c:v>41699</c:v>
                </c:pt>
                <c:pt idx="15">
                  <c:v>41730</c:v>
                </c:pt>
                <c:pt idx="16">
                  <c:v>41760</c:v>
                </c:pt>
                <c:pt idx="17">
                  <c:v>41791</c:v>
                </c:pt>
                <c:pt idx="18">
                  <c:v>41821</c:v>
                </c:pt>
                <c:pt idx="19">
                  <c:v>41852</c:v>
                </c:pt>
                <c:pt idx="20">
                  <c:v>41883</c:v>
                </c:pt>
                <c:pt idx="21">
                  <c:v>41913</c:v>
                </c:pt>
                <c:pt idx="22">
                  <c:v>41944</c:v>
                </c:pt>
                <c:pt idx="23">
                  <c:v>41974</c:v>
                </c:pt>
                <c:pt idx="24">
                  <c:v>42005</c:v>
                </c:pt>
                <c:pt idx="25">
                  <c:v>42036</c:v>
                </c:pt>
                <c:pt idx="26">
                  <c:v>42064</c:v>
                </c:pt>
                <c:pt idx="27">
                  <c:v>42095</c:v>
                </c:pt>
                <c:pt idx="28">
                  <c:v>42125</c:v>
                </c:pt>
                <c:pt idx="29">
                  <c:v>42156</c:v>
                </c:pt>
                <c:pt idx="30">
                  <c:v>42186</c:v>
                </c:pt>
                <c:pt idx="31">
                  <c:v>42217</c:v>
                </c:pt>
                <c:pt idx="32">
                  <c:v>42248</c:v>
                </c:pt>
                <c:pt idx="33">
                  <c:v>42278</c:v>
                </c:pt>
                <c:pt idx="34">
                  <c:v>42309</c:v>
                </c:pt>
                <c:pt idx="35">
                  <c:v>42339</c:v>
                </c:pt>
                <c:pt idx="36">
                  <c:v>42370</c:v>
                </c:pt>
                <c:pt idx="37">
                  <c:v>42401</c:v>
                </c:pt>
                <c:pt idx="38">
                  <c:v>42430</c:v>
                </c:pt>
                <c:pt idx="39">
                  <c:v>42461</c:v>
                </c:pt>
                <c:pt idx="40">
                  <c:v>42491</c:v>
                </c:pt>
                <c:pt idx="41">
                  <c:v>42522</c:v>
                </c:pt>
                <c:pt idx="42">
                  <c:v>42552</c:v>
                </c:pt>
                <c:pt idx="43">
                  <c:v>42583</c:v>
                </c:pt>
                <c:pt idx="44">
                  <c:v>42614</c:v>
                </c:pt>
                <c:pt idx="45">
                  <c:v>42644</c:v>
                </c:pt>
                <c:pt idx="46">
                  <c:v>42675</c:v>
                </c:pt>
                <c:pt idx="47">
                  <c:v>42705</c:v>
                </c:pt>
                <c:pt idx="48">
                  <c:v>42736</c:v>
                </c:pt>
                <c:pt idx="49">
                  <c:v>42767</c:v>
                </c:pt>
                <c:pt idx="50">
                  <c:v>42795</c:v>
                </c:pt>
                <c:pt idx="51">
                  <c:v>42826</c:v>
                </c:pt>
                <c:pt idx="52">
                  <c:v>42856</c:v>
                </c:pt>
                <c:pt idx="53">
                  <c:v>42887</c:v>
                </c:pt>
                <c:pt idx="54">
                  <c:v>42917</c:v>
                </c:pt>
                <c:pt idx="55">
                  <c:v>42948</c:v>
                </c:pt>
                <c:pt idx="56">
                  <c:v>42979</c:v>
                </c:pt>
                <c:pt idx="57">
                  <c:v>43009</c:v>
                </c:pt>
                <c:pt idx="58">
                  <c:v>43040</c:v>
                </c:pt>
                <c:pt idx="59">
                  <c:v>43070</c:v>
                </c:pt>
              </c:numCache>
            </c:numRef>
          </c:cat>
          <c:val>
            <c:numRef>
              <c:f>'[Récapitulatif fréquentation site de la COREVIH IDF Nord.xlsx]Ensemble de données'!$B$3:$B$62</c:f>
              <c:numCache>
                <c:formatCode>General</c:formatCode>
                <c:ptCount val="60"/>
                <c:pt idx="0">
                  <c:v>420</c:v>
                </c:pt>
                <c:pt idx="1">
                  <c:v>408</c:v>
                </c:pt>
                <c:pt idx="2">
                  <c:v>429</c:v>
                </c:pt>
                <c:pt idx="3">
                  <c:v>502</c:v>
                </c:pt>
                <c:pt idx="4">
                  <c:v>429</c:v>
                </c:pt>
                <c:pt idx="5">
                  <c:v>342</c:v>
                </c:pt>
                <c:pt idx="6">
                  <c:v>407</c:v>
                </c:pt>
                <c:pt idx="7">
                  <c:v>362</c:v>
                </c:pt>
                <c:pt idx="8">
                  <c:v>462</c:v>
                </c:pt>
                <c:pt idx="9">
                  <c:v>454</c:v>
                </c:pt>
                <c:pt idx="10">
                  <c:v>320</c:v>
                </c:pt>
                <c:pt idx="11">
                  <c:v>160</c:v>
                </c:pt>
                <c:pt idx="12">
                  <c:v>452</c:v>
                </c:pt>
                <c:pt idx="13">
                  <c:v>330</c:v>
                </c:pt>
                <c:pt idx="14">
                  <c:v>495</c:v>
                </c:pt>
                <c:pt idx="15">
                  <c:v>596</c:v>
                </c:pt>
                <c:pt idx="16">
                  <c:v>766</c:v>
                </c:pt>
                <c:pt idx="17">
                  <c:v>548</c:v>
                </c:pt>
                <c:pt idx="18">
                  <c:v>774</c:v>
                </c:pt>
                <c:pt idx="19">
                  <c:v>432</c:v>
                </c:pt>
                <c:pt idx="20">
                  <c:v>658</c:v>
                </c:pt>
                <c:pt idx="21">
                  <c:v>875</c:v>
                </c:pt>
                <c:pt idx="22">
                  <c:v>815</c:v>
                </c:pt>
                <c:pt idx="23">
                  <c:v>741</c:v>
                </c:pt>
                <c:pt idx="24">
                  <c:v>946</c:v>
                </c:pt>
                <c:pt idx="25">
                  <c:v>1013</c:v>
                </c:pt>
                <c:pt idx="26">
                  <c:v>1165</c:v>
                </c:pt>
                <c:pt idx="27">
                  <c:v>973</c:v>
                </c:pt>
                <c:pt idx="28">
                  <c:v>1223</c:v>
                </c:pt>
                <c:pt idx="29">
                  <c:v>1365</c:v>
                </c:pt>
                <c:pt idx="30">
                  <c:v>948</c:v>
                </c:pt>
                <c:pt idx="31">
                  <c:v>881</c:v>
                </c:pt>
                <c:pt idx="32">
                  <c:v>1343</c:v>
                </c:pt>
                <c:pt idx="33">
                  <c:v>1304</c:v>
                </c:pt>
                <c:pt idx="34">
                  <c:v>1478</c:v>
                </c:pt>
                <c:pt idx="35">
                  <c:v>1350</c:v>
                </c:pt>
                <c:pt idx="36">
                  <c:v>1726</c:v>
                </c:pt>
                <c:pt idx="37">
                  <c:v>1591</c:v>
                </c:pt>
                <c:pt idx="38">
                  <c:v>1869</c:v>
                </c:pt>
                <c:pt idx="39">
                  <c:v>1532</c:v>
                </c:pt>
                <c:pt idx="40">
                  <c:v>1658</c:v>
                </c:pt>
                <c:pt idx="41">
                  <c:v>1688</c:v>
                </c:pt>
                <c:pt idx="42">
                  <c:v>1426</c:v>
                </c:pt>
                <c:pt idx="43">
                  <c:v>1369</c:v>
                </c:pt>
                <c:pt idx="44">
                  <c:v>1928</c:v>
                </c:pt>
                <c:pt idx="45">
                  <c:v>1956</c:v>
                </c:pt>
                <c:pt idx="46">
                  <c:v>2323</c:v>
                </c:pt>
                <c:pt idx="47">
                  <c:v>1903</c:v>
                </c:pt>
                <c:pt idx="48">
                  <c:v>2119</c:v>
                </c:pt>
                <c:pt idx="49">
                  <c:v>1976</c:v>
                </c:pt>
                <c:pt idx="50">
                  <c:v>2061</c:v>
                </c:pt>
                <c:pt idx="51">
                  <c:v>1852</c:v>
                </c:pt>
                <c:pt idx="52">
                  <c:v>2124</c:v>
                </c:pt>
                <c:pt idx="53">
                  <c:v>2242</c:v>
                </c:pt>
                <c:pt idx="54">
                  <c:v>1835</c:v>
                </c:pt>
                <c:pt idx="55">
                  <c:v>1543</c:v>
                </c:pt>
                <c:pt idx="56">
                  <c:v>1954</c:v>
                </c:pt>
                <c:pt idx="57">
                  <c:v>2367</c:v>
                </c:pt>
                <c:pt idx="58">
                  <c:v>1727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'[Récapitulatif fréquentation site de la COREVIH IDF Nord.xlsx]Ensemble de données'!$C$2</c:f>
              <c:strCache>
                <c:ptCount val="1"/>
                <c:pt idx="0">
                  <c:v>Utilisateurs</c:v>
                </c:pt>
              </c:strCache>
            </c:strRef>
          </c:tx>
          <c:marker>
            <c:symbol val="none"/>
          </c:marker>
          <c:cat>
            <c:numRef>
              <c:f>'[Récapitulatif fréquentation site de la COREVIH IDF Nord.xlsx]Ensemble de données'!$A$3:$A$62</c:f>
              <c:numCache>
                <c:formatCode>mmm\-yy</c:formatCode>
                <c:ptCount val="60"/>
                <c:pt idx="0">
                  <c:v>41275</c:v>
                </c:pt>
                <c:pt idx="1">
                  <c:v>41306</c:v>
                </c:pt>
                <c:pt idx="2">
                  <c:v>41334</c:v>
                </c:pt>
                <c:pt idx="3">
                  <c:v>41365</c:v>
                </c:pt>
                <c:pt idx="4">
                  <c:v>41395</c:v>
                </c:pt>
                <c:pt idx="5">
                  <c:v>41426</c:v>
                </c:pt>
                <c:pt idx="6">
                  <c:v>41456</c:v>
                </c:pt>
                <c:pt idx="7">
                  <c:v>41487</c:v>
                </c:pt>
                <c:pt idx="8">
                  <c:v>41518</c:v>
                </c:pt>
                <c:pt idx="9">
                  <c:v>41548</c:v>
                </c:pt>
                <c:pt idx="10">
                  <c:v>41579</c:v>
                </c:pt>
                <c:pt idx="11">
                  <c:v>41609</c:v>
                </c:pt>
                <c:pt idx="12">
                  <c:v>41640</c:v>
                </c:pt>
                <c:pt idx="13">
                  <c:v>41671</c:v>
                </c:pt>
                <c:pt idx="14">
                  <c:v>41699</c:v>
                </c:pt>
                <c:pt idx="15">
                  <c:v>41730</c:v>
                </c:pt>
                <c:pt idx="16">
                  <c:v>41760</c:v>
                </c:pt>
                <c:pt idx="17">
                  <c:v>41791</c:v>
                </c:pt>
                <c:pt idx="18">
                  <c:v>41821</c:v>
                </c:pt>
                <c:pt idx="19">
                  <c:v>41852</c:v>
                </c:pt>
                <c:pt idx="20">
                  <c:v>41883</c:v>
                </c:pt>
                <c:pt idx="21">
                  <c:v>41913</c:v>
                </c:pt>
                <c:pt idx="22">
                  <c:v>41944</c:v>
                </c:pt>
                <c:pt idx="23">
                  <c:v>41974</c:v>
                </c:pt>
                <c:pt idx="24">
                  <c:v>42005</c:v>
                </c:pt>
                <c:pt idx="25">
                  <c:v>42036</c:v>
                </c:pt>
                <c:pt idx="26">
                  <c:v>42064</c:v>
                </c:pt>
                <c:pt idx="27">
                  <c:v>42095</c:v>
                </c:pt>
                <c:pt idx="28">
                  <c:v>42125</c:v>
                </c:pt>
                <c:pt idx="29">
                  <c:v>42156</c:v>
                </c:pt>
                <c:pt idx="30">
                  <c:v>42186</c:v>
                </c:pt>
                <c:pt idx="31">
                  <c:v>42217</c:v>
                </c:pt>
                <c:pt idx="32">
                  <c:v>42248</c:v>
                </c:pt>
                <c:pt idx="33">
                  <c:v>42278</c:v>
                </c:pt>
                <c:pt idx="34">
                  <c:v>42309</c:v>
                </c:pt>
                <c:pt idx="35">
                  <c:v>42339</c:v>
                </c:pt>
                <c:pt idx="36">
                  <c:v>42370</c:v>
                </c:pt>
                <c:pt idx="37">
                  <c:v>42401</c:v>
                </c:pt>
                <c:pt idx="38">
                  <c:v>42430</c:v>
                </c:pt>
                <c:pt idx="39">
                  <c:v>42461</c:v>
                </c:pt>
                <c:pt idx="40">
                  <c:v>42491</c:v>
                </c:pt>
                <c:pt idx="41">
                  <c:v>42522</c:v>
                </c:pt>
                <c:pt idx="42">
                  <c:v>42552</c:v>
                </c:pt>
                <c:pt idx="43">
                  <c:v>42583</c:v>
                </c:pt>
                <c:pt idx="44">
                  <c:v>42614</c:v>
                </c:pt>
                <c:pt idx="45">
                  <c:v>42644</c:v>
                </c:pt>
                <c:pt idx="46">
                  <c:v>42675</c:v>
                </c:pt>
                <c:pt idx="47">
                  <c:v>42705</c:v>
                </c:pt>
                <c:pt idx="48">
                  <c:v>42736</c:v>
                </c:pt>
                <c:pt idx="49">
                  <c:v>42767</c:v>
                </c:pt>
                <c:pt idx="50">
                  <c:v>42795</c:v>
                </c:pt>
                <c:pt idx="51">
                  <c:v>42826</c:v>
                </c:pt>
                <c:pt idx="52">
                  <c:v>42856</c:v>
                </c:pt>
                <c:pt idx="53">
                  <c:v>42887</c:v>
                </c:pt>
                <c:pt idx="54">
                  <c:v>42917</c:v>
                </c:pt>
                <c:pt idx="55">
                  <c:v>42948</c:v>
                </c:pt>
                <c:pt idx="56">
                  <c:v>42979</c:v>
                </c:pt>
                <c:pt idx="57">
                  <c:v>43009</c:v>
                </c:pt>
                <c:pt idx="58">
                  <c:v>43040</c:v>
                </c:pt>
                <c:pt idx="59">
                  <c:v>43070</c:v>
                </c:pt>
              </c:numCache>
            </c:numRef>
          </c:cat>
          <c:val>
            <c:numRef>
              <c:f>'[Récapitulatif fréquentation site de la COREVIH IDF Nord.xlsx]Ensemble de données'!$C$3:$C$62</c:f>
              <c:numCache>
                <c:formatCode>General</c:formatCode>
                <c:ptCount val="60"/>
                <c:pt idx="0">
                  <c:v>367</c:v>
                </c:pt>
                <c:pt idx="1">
                  <c:v>330</c:v>
                </c:pt>
                <c:pt idx="2">
                  <c:v>381</c:v>
                </c:pt>
                <c:pt idx="3">
                  <c:v>440</c:v>
                </c:pt>
                <c:pt idx="4">
                  <c:v>367</c:v>
                </c:pt>
                <c:pt idx="5">
                  <c:v>296</c:v>
                </c:pt>
                <c:pt idx="6">
                  <c:v>341</c:v>
                </c:pt>
                <c:pt idx="7">
                  <c:v>297</c:v>
                </c:pt>
                <c:pt idx="8">
                  <c:v>337</c:v>
                </c:pt>
                <c:pt idx="9">
                  <c:v>359</c:v>
                </c:pt>
                <c:pt idx="10">
                  <c:v>204</c:v>
                </c:pt>
                <c:pt idx="11">
                  <c:v>104</c:v>
                </c:pt>
                <c:pt idx="12">
                  <c:v>319</c:v>
                </c:pt>
                <c:pt idx="13">
                  <c:v>274</c:v>
                </c:pt>
                <c:pt idx="14">
                  <c:v>392</c:v>
                </c:pt>
                <c:pt idx="15">
                  <c:v>506</c:v>
                </c:pt>
                <c:pt idx="16">
                  <c:v>595</c:v>
                </c:pt>
                <c:pt idx="17">
                  <c:v>475</c:v>
                </c:pt>
                <c:pt idx="18">
                  <c:v>630</c:v>
                </c:pt>
                <c:pt idx="19">
                  <c:v>388</c:v>
                </c:pt>
                <c:pt idx="20">
                  <c:v>559</c:v>
                </c:pt>
                <c:pt idx="21">
                  <c:v>757</c:v>
                </c:pt>
                <c:pt idx="22">
                  <c:v>717</c:v>
                </c:pt>
                <c:pt idx="23">
                  <c:v>673</c:v>
                </c:pt>
                <c:pt idx="24">
                  <c:v>818</c:v>
                </c:pt>
                <c:pt idx="25">
                  <c:v>844</c:v>
                </c:pt>
                <c:pt idx="26">
                  <c:v>978</c:v>
                </c:pt>
                <c:pt idx="27">
                  <c:v>807</c:v>
                </c:pt>
                <c:pt idx="28">
                  <c:v>1118</c:v>
                </c:pt>
                <c:pt idx="29">
                  <c:v>1156</c:v>
                </c:pt>
                <c:pt idx="30">
                  <c:v>817</c:v>
                </c:pt>
                <c:pt idx="31">
                  <c:v>802</c:v>
                </c:pt>
                <c:pt idx="32">
                  <c:v>1150</c:v>
                </c:pt>
                <c:pt idx="33">
                  <c:v>1095</c:v>
                </c:pt>
                <c:pt idx="34">
                  <c:v>1196</c:v>
                </c:pt>
                <c:pt idx="35">
                  <c:v>1161</c:v>
                </c:pt>
                <c:pt idx="36">
                  <c:v>1494</c:v>
                </c:pt>
                <c:pt idx="37">
                  <c:v>1379</c:v>
                </c:pt>
                <c:pt idx="38">
                  <c:v>1532</c:v>
                </c:pt>
                <c:pt idx="39">
                  <c:v>1351</c:v>
                </c:pt>
                <c:pt idx="40">
                  <c:v>1432</c:v>
                </c:pt>
                <c:pt idx="41">
                  <c:v>1451</c:v>
                </c:pt>
                <c:pt idx="42">
                  <c:v>1225</c:v>
                </c:pt>
                <c:pt idx="43">
                  <c:v>1214</c:v>
                </c:pt>
                <c:pt idx="44">
                  <c:v>1633</c:v>
                </c:pt>
                <c:pt idx="45">
                  <c:v>1700</c:v>
                </c:pt>
                <c:pt idx="46">
                  <c:v>1940</c:v>
                </c:pt>
                <c:pt idx="47">
                  <c:v>1642</c:v>
                </c:pt>
                <c:pt idx="48">
                  <c:v>1806</c:v>
                </c:pt>
                <c:pt idx="49">
                  <c:v>1728</c:v>
                </c:pt>
                <c:pt idx="50">
                  <c:v>1818</c:v>
                </c:pt>
                <c:pt idx="51">
                  <c:v>1669</c:v>
                </c:pt>
                <c:pt idx="52">
                  <c:v>1828</c:v>
                </c:pt>
                <c:pt idx="53">
                  <c:v>1924</c:v>
                </c:pt>
                <c:pt idx="54">
                  <c:v>1621</c:v>
                </c:pt>
                <c:pt idx="55">
                  <c:v>1391</c:v>
                </c:pt>
                <c:pt idx="56">
                  <c:v>1720</c:v>
                </c:pt>
                <c:pt idx="57">
                  <c:v>2045</c:v>
                </c:pt>
                <c:pt idx="58">
                  <c:v>1506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'[Récapitulatif fréquentation site de la COREVIH IDF Nord.xlsx]Ensemble de données'!$D$2</c:f>
              <c:strCache>
                <c:ptCount val="1"/>
                <c:pt idx="0">
                  <c:v>Pages vues</c:v>
                </c:pt>
              </c:strCache>
            </c:strRef>
          </c:tx>
          <c:marker>
            <c:symbol val="none"/>
          </c:marker>
          <c:cat>
            <c:numRef>
              <c:f>'[Récapitulatif fréquentation site de la COREVIH IDF Nord.xlsx]Ensemble de données'!$A$3:$A$62</c:f>
              <c:numCache>
                <c:formatCode>mmm\-yy</c:formatCode>
                <c:ptCount val="60"/>
                <c:pt idx="0">
                  <c:v>41275</c:v>
                </c:pt>
                <c:pt idx="1">
                  <c:v>41306</c:v>
                </c:pt>
                <c:pt idx="2">
                  <c:v>41334</c:v>
                </c:pt>
                <c:pt idx="3">
                  <c:v>41365</c:v>
                </c:pt>
                <c:pt idx="4">
                  <c:v>41395</c:v>
                </c:pt>
                <c:pt idx="5">
                  <c:v>41426</c:v>
                </c:pt>
                <c:pt idx="6">
                  <c:v>41456</c:v>
                </c:pt>
                <c:pt idx="7">
                  <c:v>41487</c:v>
                </c:pt>
                <c:pt idx="8">
                  <c:v>41518</c:v>
                </c:pt>
                <c:pt idx="9">
                  <c:v>41548</c:v>
                </c:pt>
                <c:pt idx="10">
                  <c:v>41579</c:v>
                </c:pt>
                <c:pt idx="11">
                  <c:v>41609</c:v>
                </c:pt>
                <c:pt idx="12">
                  <c:v>41640</c:v>
                </c:pt>
                <c:pt idx="13">
                  <c:v>41671</c:v>
                </c:pt>
                <c:pt idx="14">
                  <c:v>41699</c:v>
                </c:pt>
                <c:pt idx="15">
                  <c:v>41730</c:v>
                </c:pt>
                <c:pt idx="16">
                  <c:v>41760</c:v>
                </c:pt>
                <c:pt idx="17">
                  <c:v>41791</c:v>
                </c:pt>
                <c:pt idx="18">
                  <c:v>41821</c:v>
                </c:pt>
                <c:pt idx="19">
                  <c:v>41852</c:v>
                </c:pt>
                <c:pt idx="20">
                  <c:v>41883</c:v>
                </c:pt>
                <c:pt idx="21">
                  <c:v>41913</c:v>
                </c:pt>
                <c:pt idx="22">
                  <c:v>41944</c:v>
                </c:pt>
                <c:pt idx="23">
                  <c:v>41974</c:v>
                </c:pt>
                <c:pt idx="24">
                  <c:v>42005</c:v>
                </c:pt>
                <c:pt idx="25">
                  <c:v>42036</c:v>
                </c:pt>
                <c:pt idx="26">
                  <c:v>42064</c:v>
                </c:pt>
                <c:pt idx="27">
                  <c:v>42095</c:v>
                </c:pt>
                <c:pt idx="28">
                  <c:v>42125</c:v>
                </c:pt>
                <c:pt idx="29">
                  <c:v>42156</c:v>
                </c:pt>
                <c:pt idx="30">
                  <c:v>42186</c:v>
                </c:pt>
                <c:pt idx="31">
                  <c:v>42217</c:v>
                </c:pt>
                <c:pt idx="32">
                  <c:v>42248</c:v>
                </c:pt>
                <c:pt idx="33">
                  <c:v>42278</c:v>
                </c:pt>
                <c:pt idx="34">
                  <c:v>42309</c:v>
                </c:pt>
                <c:pt idx="35">
                  <c:v>42339</c:v>
                </c:pt>
                <c:pt idx="36">
                  <c:v>42370</c:v>
                </c:pt>
                <c:pt idx="37">
                  <c:v>42401</c:v>
                </c:pt>
                <c:pt idx="38">
                  <c:v>42430</c:v>
                </c:pt>
                <c:pt idx="39">
                  <c:v>42461</c:v>
                </c:pt>
                <c:pt idx="40">
                  <c:v>42491</c:v>
                </c:pt>
                <c:pt idx="41">
                  <c:v>42522</c:v>
                </c:pt>
                <c:pt idx="42">
                  <c:v>42552</c:v>
                </c:pt>
                <c:pt idx="43">
                  <c:v>42583</c:v>
                </c:pt>
                <c:pt idx="44">
                  <c:v>42614</c:v>
                </c:pt>
                <c:pt idx="45">
                  <c:v>42644</c:v>
                </c:pt>
                <c:pt idx="46">
                  <c:v>42675</c:v>
                </c:pt>
                <c:pt idx="47">
                  <c:v>42705</c:v>
                </c:pt>
                <c:pt idx="48">
                  <c:v>42736</c:v>
                </c:pt>
                <c:pt idx="49">
                  <c:v>42767</c:v>
                </c:pt>
                <c:pt idx="50">
                  <c:v>42795</c:v>
                </c:pt>
                <c:pt idx="51">
                  <c:v>42826</c:v>
                </c:pt>
                <c:pt idx="52">
                  <c:v>42856</c:v>
                </c:pt>
                <c:pt idx="53">
                  <c:v>42887</c:v>
                </c:pt>
                <c:pt idx="54">
                  <c:v>42917</c:v>
                </c:pt>
                <c:pt idx="55">
                  <c:v>42948</c:v>
                </c:pt>
                <c:pt idx="56">
                  <c:v>42979</c:v>
                </c:pt>
                <c:pt idx="57">
                  <c:v>43009</c:v>
                </c:pt>
                <c:pt idx="58">
                  <c:v>43040</c:v>
                </c:pt>
                <c:pt idx="59">
                  <c:v>43070</c:v>
                </c:pt>
              </c:numCache>
            </c:numRef>
          </c:cat>
          <c:val>
            <c:numRef>
              <c:f>'[Récapitulatif fréquentation site de la COREVIH IDF Nord.xlsx]Ensemble de données'!$D$3:$D$62</c:f>
              <c:numCache>
                <c:formatCode>General</c:formatCode>
                <c:ptCount val="60"/>
                <c:pt idx="0">
                  <c:v>825</c:v>
                </c:pt>
                <c:pt idx="1">
                  <c:v>856</c:v>
                </c:pt>
                <c:pt idx="2">
                  <c:v>895</c:v>
                </c:pt>
                <c:pt idx="3">
                  <c:v>1475</c:v>
                </c:pt>
                <c:pt idx="4">
                  <c:v>1389</c:v>
                </c:pt>
                <c:pt idx="5">
                  <c:v>717</c:v>
                </c:pt>
                <c:pt idx="6">
                  <c:v>1312</c:v>
                </c:pt>
                <c:pt idx="7">
                  <c:v>809</c:v>
                </c:pt>
                <c:pt idx="8">
                  <c:v>2367</c:v>
                </c:pt>
                <c:pt idx="9">
                  <c:v>2038</c:v>
                </c:pt>
                <c:pt idx="10">
                  <c:v>1430</c:v>
                </c:pt>
                <c:pt idx="11">
                  <c:v>869</c:v>
                </c:pt>
                <c:pt idx="12">
                  <c:v>2096</c:v>
                </c:pt>
                <c:pt idx="13">
                  <c:v>1012</c:v>
                </c:pt>
                <c:pt idx="14">
                  <c:v>1388</c:v>
                </c:pt>
                <c:pt idx="15">
                  <c:v>1563</c:v>
                </c:pt>
                <c:pt idx="16">
                  <c:v>2222</c:v>
                </c:pt>
                <c:pt idx="17">
                  <c:v>1426</c:v>
                </c:pt>
                <c:pt idx="18">
                  <c:v>1963</c:v>
                </c:pt>
                <c:pt idx="19">
                  <c:v>909</c:v>
                </c:pt>
                <c:pt idx="20">
                  <c:v>1481</c:v>
                </c:pt>
                <c:pt idx="21">
                  <c:v>1902</c:v>
                </c:pt>
                <c:pt idx="22">
                  <c:v>1987</c:v>
                </c:pt>
                <c:pt idx="23">
                  <c:v>1667</c:v>
                </c:pt>
                <c:pt idx="24">
                  <c:v>2132</c:v>
                </c:pt>
                <c:pt idx="25">
                  <c:v>2236</c:v>
                </c:pt>
                <c:pt idx="26">
                  <c:v>2330</c:v>
                </c:pt>
                <c:pt idx="27">
                  <c:v>2024</c:v>
                </c:pt>
                <c:pt idx="28">
                  <c:v>2141</c:v>
                </c:pt>
                <c:pt idx="29">
                  <c:v>2476</c:v>
                </c:pt>
                <c:pt idx="30">
                  <c:v>1751</c:v>
                </c:pt>
                <c:pt idx="31">
                  <c:v>1393</c:v>
                </c:pt>
                <c:pt idx="32">
                  <c:v>2489</c:v>
                </c:pt>
                <c:pt idx="33">
                  <c:v>2570</c:v>
                </c:pt>
                <c:pt idx="34">
                  <c:v>2591</c:v>
                </c:pt>
                <c:pt idx="35">
                  <c:v>2266</c:v>
                </c:pt>
                <c:pt idx="36">
                  <c:v>2952</c:v>
                </c:pt>
                <c:pt idx="37">
                  <c:v>2957</c:v>
                </c:pt>
                <c:pt idx="38">
                  <c:v>3615</c:v>
                </c:pt>
                <c:pt idx="39">
                  <c:v>2621</c:v>
                </c:pt>
                <c:pt idx="40">
                  <c:v>2948</c:v>
                </c:pt>
                <c:pt idx="41">
                  <c:v>2719</c:v>
                </c:pt>
                <c:pt idx="42">
                  <c:v>2530</c:v>
                </c:pt>
                <c:pt idx="43">
                  <c:v>2381</c:v>
                </c:pt>
                <c:pt idx="44">
                  <c:v>3370</c:v>
                </c:pt>
                <c:pt idx="45">
                  <c:v>3312</c:v>
                </c:pt>
                <c:pt idx="46">
                  <c:v>3963</c:v>
                </c:pt>
                <c:pt idx="47">
                  <c:v>3127</c:v>
                </c:pt>
                <c:pt idx="48">
                  <c:v>3844</c:v>
                </c:pt>
                <c:pt idx="49">
                  <c:v>3231</c:v>
                </c:pt>
                <c:pt idx="50">
                  <c:v>3489</c:v>
                </c:pt>
                <c:pt idx="51">
                  <c:v>2977</c:v>
                </c:pt>
                <c:pt idx="52">
                  <c:v>3305</c:v>
                </c:pt>
                <c:pt idx="53">
                  <c:v>3585</c:v>
                </c:pt>
                <c:pt idx="54">
                  <c:v>2771</c:v>
                </c:pt>
                <c:pt idx="55">
                  <c:v>2366</c:v>
                </c:pt>
                <c:pt idx="56">
                  <c:v>2942</c:v>
                </c:pt>
                <c:pt idx="57">
                  <c:v>3665</c:v>
                </c:pt>
                <c:pt idx="58">
                  <c:v>2705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3645440"/>
        <c:axId val="113646976"/>
      </c:lineChart>
      <c:dateAx>
        <c:axId val="113645440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crossAx val="113646976"/>
        <c:crosses val="autoZero"/>
        <c:auto val="1"/>
        <c:lblOffset val="100"/>
        <c:baseTimeUnit val="months"/>
      </c:dateAx>
      <c:valAx>
        <c:axId val="11364697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13645440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2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075EDB-2FA6-4AE7-AAF3-59DCE79C5A2A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23/11/2017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ADFA68-7DC0-42AE-885B-4BF8C2B84BD8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5916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206125-7D33-4FCC-8327-9F3B33B538CC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23/11/2017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AB344-E920-4F09-AEA2-B7F56207FBBA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7448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189989-46EA-4361-992E-47771A22025A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23/11/2017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E6445D-CCD2-4DA3-8B51-D8FD970924CB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2532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B62923-1CDC-4B8B-8669-D938D92A6F9A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23/11/2017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DD5B82-E3B3-490D-BB9D-D6222C89433E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9694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B20FDD-8CA4-4AF4-A914-E8BA45798828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23/11/2017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68EEE7-4BA1-4AB3-AA80-2FD6944590DD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024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2A0F9B-E35B-4EFF-8045-585F9ADA8B35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23/11/2017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007AD3-392E-494A-858C-8B81B722E73E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0594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A42286-D215-456B-AE9D-BC19CE71691A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23/11/2017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BB663A-2EEE-44F1-9AFC-1F498AE9377A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0539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F2C37A-E275-4353-B988-0C678DBE87DE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23/11/2017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41D01E-0D21-467E-9F8E-443988F89047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6935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85DCDD-1DA6-4B8D-BB4A-A2AEABF72AC4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23/11/2017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7C680C-4D0B-4AD6-8BDF-7E9B4EBF3F37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8699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465DFA-F7DB-4F8B-BC3F-00F719C4751F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23/11/2017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0052D8-3452-4A68-A834-7E328C46F53C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8010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7D5315-68EC-4145-8765-D5FBF54CC827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23/11/2017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D5EEF8-3649-4F35-BEFC-DE4B47290EF5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5080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B2CEEA0-2BD2-4C5B-95E6-E2DE6529DB8C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23/11/2017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FFE5257-8559-4325-9BA7-FD1E9F1AC93A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6155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vihclic.fr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emf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revih-idfnord.fr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5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39750" y="1989138"/>
            <a:ext cx="8158163" cy="2519362"/>
          </a:xfrm>
        </p:spPr>
        <p:txBody>
          <a:bodyPr lIns="91320" tIns="45663" rIns="91320" bIns="45663"/>
          <a:lstStyle/>
          <a:p>
            <a:pPr eaLnBrk="1" hangingPunct="1">
              <a:defRPr/>
            </a:pPr>
            <a:r>
              <a:rPr lang="fr-FR" b="1" dirty="0" smtClean="0">
                <a:solidFill>
                  <a:srgbClr val="1C1C1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REUNION PLENIERE DE LA </a:t>
            </a:r>
            <a:br>
              <a:rPr lang="fr-FR" b="1" dirty="0" smtClean="0">
                <a:solidFill>
                  <a:srgbClr val="1C1C1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</a:br>
            <a:r>
              <a:rPr lang="fr-FR" b="1" dirty="0" smtClean="0">
                <a:solidFill>
                  <a:srgbClr val="1C1C1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COREVIH IDF NORD</a:t>
            </a:r>
            <a:br>
              <a:rPr lang="fr-FR" b="1" dirty="0" smtClean="0">
                <a:solidFill>
                  <a:srgbClr val="1C1C1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</a:br>
            <a:r>
              <a:rPr lang="fr-FR" b="1" dirty="0" smtClean="0">
                <a:solidFill>
                  <a:srgbClr val="1C1C1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Le jeudi 23 novembre 2017 </a:t>
            </a:r>
            <a:r>
              <a:rPr lang="fr-FR" sz="4000" dirty="0" smtClean="0"/>
              <a:t> </a:t>
            </a: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0" y="0"/>
            <a:ext cx="9144000" cy="360363"/>
          </a:xfrm>
          <a:prstGeom prst="rect">
            <a:avLst/>
          </a:prstGeom>
          <a:solidFill>
            <a:srgbClr val="8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>
              <a:ea typeface="ＭＳ Ｐゴシック" charset="0"/>
            </a:endParaRPr>
          </a:p>
        </p:txBody>
      </p:sp>
      <p:pic>
        <p:nvPicPr>
          <p:cNvPr id="17414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08400" y="0"/>
            <a:ext cx="1514475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7415" name="Rectangle 7"/>
          <p:cNvSpPr>
            <a:spLocks noChangeArrowheads="1"/>
          </p:cNvSpPr>
          <p:nvPr/>
        </p:nvSpPr>
        <p:spPr bwMode="auto">
          <a:xfrm>
            <a:off x="0" y="6497638"/>
            <a:ext cx="9144000" cy="3603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5642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ctrTitle"/>
          </p:nvPr>
        </p:nvSpPr>
        <p:spPr>
          <a:xfrm>
            <a:off x="685800" y="360363"/>
            <a:ext cx="7772400" cy="504478"/>
          </a:xfrm>
        </p:spPr>
        <p:txBody>
          <a:bodyPr/>
          <a:lstStyle/>
          <a:p>
            <a:pPr lvl="0" eaLnBrk="1" hangingPunct="1">
              <a:defRPr/>
            </a:pPr>
            <a:r>
              <a:rPr lang="fr-FR" sz="2800" b="1" dirty="0" smtClean="0"/>
              <a:t/>
            </a:r>
            <a:br>
              <a:rPr lang="fr-FR" sz="2800" b="1" dirty="0" smtClean="0"/>
            </a:br>
            <a:r>
              <a:rPr lang="fr-FR" sz="2800" b="1" dirty="0" smtClean="0"/>
              <a:t>Soirées d’échanges et d’informations</a:t>
            </a:r>
            <a:r>
              <a:rPr lang="fr-FR" sz="2800" b="1" dirty="0"/>
              <a:t/>
            </a:r>
            <a:br>
              <a:rPr lang="fr-FR" sz="2800" b="1" dirty="0"/>
            </a:br>
            <a:endParaRPr lang="fr-FR" sz="2800" b="1" dirty="0"/>
          </a:p>
        </p:txBody>
      </p:sp>
      <p:sp>
        <p:nvSpPr>
          <p:cNvPr id="2051" name="Sous-titre 2"/>
          <p:cNvSpPr>
            <a:spLocks noGrp="1"/>
          </p:cNvSpPr>
          <p:nvPr>
            <p:ph type="subTitle" idx="1"/>
          </p:nvPr>
        </p:nvSpPr>
        <p:spPr>
          <a:xfrm>
            <a:off x="10417" y="3573016"/>
            <a:ext cx="9108504" cy="2924622"/>
          </a:xfrm>
        </p:spPr>
        <p:txBody>
          <a:bodyPr/>
          <a:lstStyle/>
          <a:p>
            <a:pPr lvl="0"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lvl="0"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lvl="0"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algn="l" eaLnBrk="1" fontAlgn="auto" hangingPunct="1">
              <a:spcAft>
                <a:spcPts val="0"/>
              </a:spcAft>
              <a:defRPr/>
            </a:pPr>
            <a:endParaRPr lang="fr-FR" b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algn="l">
              <a:defRPr/>
            </a:pPr>
            <a:endParaRPr lang="fr-FR" sz="2800" b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 algn="l">
              <a:spcAft>
                <a:spcPts val="0"/>
              </a:spcAft>
            </a:pPr>
            <a:endParaRPr lang="fr-FR" dirty="0" smtClean="0">
              <a:solidFill>
                <a:schemeClr val="tx1"/>
              </a:solidFill>
              <a:ea typeface="Calibri"/>
              <a:cs typeface="Times New Roman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fr-FR" b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eaLnBrk="1" hangingPunct="1">
              <a:defRPr/>
            </a:pPr>
            <a:endParaRPr lang="fr-FR" dirty="0" smtClean="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0" y="0"/>
            <a:ext cx="9144000" cy="360363"/>
          </a:xfrm>
          <a:prstGeom prst="rect">
            <a:avLst/>
          </a:prstGeom>
          <a:solidFill>
            <a:srgbClr val="8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altLang="fr-FR" kern="0">
              <a:solidFill>
                <a:sysClr val="windowText" lastClr="000000"/>
              </a:solidFill>
              <a:cs typeface="Arial" charset="0"/>
            </a:endParaRPr>
          </a:p>
        </p:txBody>
      </p:sp>
      <p:pic>
        <p:nvPicPr>
          <p:cNvPr id="4101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0"/>
            <a:ext cx="15144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6497638"/>
            <a:ext cx="9144000" cy="360362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altLang="fr-FR" kern="0">
              <a:solidFill>
                <a:sysClr val="windowText" lastClr="000000"/>
              </a:solidFill>
              <a:cs typeface="Arial" charset="0"/>
            </a:endParaRPr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2721821"/>
              </p:ext>
            </p:extLst>
          </p:nvPr>
        </p:nvGraphicFramePr>
        <p:xfrm>
          <a:off x="73149" y="1196752"/>
          <a:ext cx="8784976" cy="12180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0319"/>
                <a:gridCol w="850159"/>
                <a:gridCol w="991852"/>
                <a:gridCol w="1066182"/>
                <a:gridCol w="3042918"/>
                <a:gridCol w="1133546"/>
              </a:tblGrid>
              <a:tr h="446813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77078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2013</a:t>
                      </a:r>
                      <a:endParaRPr lang="fr-FR" dirty="0"/>
                    </a:p>
                  </a:txBody>
                  <a:tcPr>
                    <a:solidFill>
                      <a:srgbClr val="77078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2014</a:t>
                      </a:r>
                      <a:endParaRPr lang="fr-FR" dirty="0"/>
                    </a:p>
                  </a:txBody>
                  <a:tcPr>
                    <a:solidFill>
                      <a:srgbClr val="77078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2015</a:t>
                      </a:r>
                      <a:endParaRPr lang="fr-FR" dirty="0"/>
                    </a:p>
                  </a:txBody>
                  <a:tcPr>
                    <a:solidFill>
                      <a:srgbClr val="77078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2016</a:t>
                      </a:r>
                      <a:endParaRPr lang="fr-FR" dirty="0"/>
                    </a:p>
                  </a:txBody>
                  <a:tcPr>
                    <a:solidFill>
                      <a:srgbClr val="77078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2017</a:t>
                      </a:r>
                      <a:endParaRPr lang="fr-FR" dirty="0"/>
                    </a:p>
                  </a:txBody>
                  <a:tcPr>
                    <a:solidFill>
                      <a:srgbClr val="770783"/>
                    </a:solidFill>
                  </a:tcPr>
                </a:tc>
              </a:tr>
              <a:tr h="771211">
                <a:tc>
                  <a:txBody>
                    <a:bodyPr/>
                    <a:lstStyle/>
                    <a:p>
                      <a:r>
                        <a:rPr lang="fr-FR" dirty="0" smtClean="0"/>
                        <a:t>Vivre avec le VIH</a:t>
                      </a:r>
                    </a:p>
                  </a:txBody>
                  <a:tcPr>
                    <a:solidFill>
                      <a:srgbClr val="A6409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A6409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A6409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A6409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Projection</a:t>
                      </a:r>
                      <a:r>
                        <a:rPr lang="fr-FR" baseline="0" dirty="0" smtClean="0"/>
                        <a:t> du film ‘‘Vivant’’ suivi d’échanges</a:t>
                      </a:r>
                      <a:endParaRPr lang="fr-FR" dirty="0"/>
                    </a:p>
                  </a:txBody>
                  <a:tcPr>
                    <a:solidFill>
                      <a:srgbClr val="A6409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A6409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82236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ctrTitle"/>
          </p:nvPr>
        </p:nvSpPr>
        <p:spPr>
          <a:xfrm>
            <a:off x="323528" y="476250"/>
            <a:ext cx="8568952" cy="864518"/>
          </a:xfrm>
        </p:spPr>
        <p:txBody>
          <a:bodyPr/>
          <a:lstStyle/>
          <a:p>
            <a:pPr lvl="0" eaLnBrk="1" hangingPunct="1">
              <a:defRPr/>
            </a:pPr>
            <a:r>
              <a:rPr lang="fr-FR" sz="4000" b="1" dirty="0"/>
              <a:t>Les projets &amp; études mis en œuvre</a:t>
            </a:r>
            <a:endParaRPr lang="fr-FR" sz="6000" dirty="0" smtClean="0"/>
          </a:p>
        </p:txBody>
      </p:sp>
      <p:sp>
        <p:nvSpPr>
          <p:cNvPr id="2051" name="Sous-titre 2"/>
          <p:cNvSpPr>
            <a:spLocks noGrp="1"/>
          </p:cNvSpPr>
          <p:nvPr>
            <p:ph type="subTitle" idx="1"/>
          </p:nvPr>
        </p:nvSpPr>
        <p:spPr>
          <a:xfrm>
            <a:off x="10417" y="1412776"/>
            <a:ext cx="9108504" cy="5084862"/>
          </a:xfrm>
        </p:spPr>
        <p:txBody>
          <a:bodyPr/>
          <a:lstStyle/>
          <a:p>
            <a:pPr lvl="0" algn="l" eaLnBrk="1" fontAlgn="auto" hangingPunct="1">
              <a:spcAft>
                <a:spcPts val="0"/>
              </a:spcAft>
              <a:defRPr/>
            </a:pPr>
            <a:r>
              <a:rPr lang="fr-FR" dirty="0" smtClean="0">
                <a:solidFill>
                  <a:schemeClr val="tx1"/>
                </a:solidFill>
              </a:rPr>
              <a:t>8 commissions en moyenne par an travaillant autour de 9 thèmes majeurs:</a:t>
            </a:r>
          </a:p>
          <a:p>
            <a:pPr marL="457200" lvl="0" indent="-457200" algn="l" eaLnBrk="1" fontAlgn="auto" hangingPunct="1">
              <a:spcAft>
                <a:spcPts val="0"/>
              </a:spcAft>
              <a:buClr>
                <a:srgbClr val="770783"/>
              </a:buClr>
              <a:buFont typeface="Wingdings" pitchFamily="2" charset="2"/>
              <a:buChar char="Ø"/>
              <a:defRPr/>
            </a:pPr>
            <a:r>
              <a:rPr lang="fr-FR" dirty="0" smtClean="0">
                <a:solidFill>
                  <a:schemeClr val="tx1"/>
                </a:solidFill>
              </a:rPr>
              <a:t>Epidémiologie</a:t>
            </a:r>
          </a:p>
          <a:p>
            <a:pPr marL="457200" lvl="0" indent="-457200" algn="l" eaLnBrk="1" fontAlgn="auto" hangingPunct="1">
              <a:spcAft>
                <a:spcPts val="0"/>
              </a:spcAft>
              <a:buClr>
                <a:srgbClr val="770783"/>
              </a:buClr>
              <a:buFont typeface="Wingdings" pitchFamily="2" charset="2"/>
              <a:buChar char="Ø"/>
              <a:defRPr/>
            </a:pPr>
            <a:r>
              <a:rPr lang="fr-FR" dirty="0" smtClean="0">
                <a:solidFill>
                  <a:schemeClr val="tx1"/>
                </a:solidFill>
              </a:rPr>
              <a:t>Dépistage </a:t>
            </a:r>
            <a:endParaRPr lang="fr-FR" dirty="0">
              <a:solidFill>
                <a:schemeClr val="tx1"/>
              </a:solidFill>
            </a:endParaRPr>
          </a:p>
          <a:p>
            <a:pPr marL="457200" lvl="0" indent="-457200" algn="l" eaLnBrk="1" fontAlgn="auto" hangingPunct="1">
              <a:spcAft>
                <a:spcPts val="0"/>
              </a:spcAft>
              <a:buClr>
                <a:srgbClr val="770783"/>
              </a:buClr>
              <a:buFont typeface="Wingdings" pitchFamily="2" charset="2"/>
              <a:buChar char="Ø"/>
              <a:defRPr/>
            </a:pPr>
            <a:r>
              <a:rPr lang="fr-FR" dirty="0" smtClean="0">
                <a:solidFill>
                  <a:schemeClr val="tx1"/>
                </a:solidFill>
              </a:rPr>
              <a:t>ETP</a:t>
            </a:r>
            <a:endParaRPr lang="fr-FR" dirty="0">
              <a:solidFill>
                <a:schemeClr val="tx1"/>
              </a:solidFill>
            </a:endParaRPr>
          </a:p>
          <a:p>
            <a:pPr marL="457200" lvl="0" indent="-457200" algn="l" eaLnBrk="1" fontAlgn="auto" hangingPunct="1">
              <a:spcAft>
                <a:spcPts val="0"/>
              </a:spcAft>
              <a:buClr>
                <a:srgbClr val="770783"/>
              </a:buClr>
              <a:buFont typeface="Wingdings" pitchFamily="2" charset="2"/>
              <a:buChar char="Ø"/>
              <a:defRPr/>
            </a:pPr>
            <a:r>
              <a:rPr lang="fr-FR" dirty="0" smtClean="0">
                <a:solidFill>
                  <a:schemeClr val="tx1"/>
                </a:solidFill>
              </a:rPr>
              <a:t>Femme &amp; VIH</a:t>
            </a:r>
          </a:p>
          <a:p>
            <a:pPr marL="457200" lvl="0" indent="-457200" algn="l" eaLnBrk="1" fontAlgn="auto" hangingPunct="1">
              <a:spcAft>
                <a:spcPts val="0"/>
              </a:spcAft>
              <a:buClr>
                <a:srgbClr val="770783"/>
              </a:buClr>
              <a:buFont typeface="Wingdings" pitchFamily="2" charset="2"/>
              <a:buChar char="Ø"/>
              <a:defRPr/>
            </a:pPr>
            <a:r>
              <a:rPr lang="fr-FR" dirty="0" smtClean="0">
                <a:solidFill>
                  <a:schemeClr val="tx1"/>
                </a:solidFill>
              </a:rPr>
              <a:t>SPA/Tabac</a:t>
            </a:r>
            <a:endParaRPr lang="fr-FR" dirty="0">
              <a:solidFill>
                <a:schemeClr val="tx1"/>
              </a:solidFill>
            </a:endParaRPr>
          </a:p>
          <a:p>
            <a:pPr marL="457200" lvl="0" indent="-457200" algn="l" eaLnBrk="1" fontAlgn="auto" hangingPunct="1">
              <a:spcAft>
                <a:spcPts val="0"/>
              </a:spcAft>
              <a:buClr>
                <a:srgbClr val="770783"/>
              </a:buClr>
              <a:buFont typeface="Wingdings" pitchFamily="2" charset="2"/>
              <a:buChar char="Ø"/>
              <a:defRPr/>
            </a:pPr>
            <a:r>
              <a:rPr lang="fr-FR" dirty="0" smtClean="0">
                <a:solidFill>
                  <a:schemeClr val="tx1"/>
                </a:solidFill>
              </a:rPr>
              <a:t>Médico-sociale</a:t>
            </a:r>
          </a:p>
          <a:p>
            <a:pPr lvl="0" algn="l" eaLnBrk="1" fontAlgn="auto" hangingPunct="1">
              <a:spcAft>
                <a:spcPts val="0"/>
              </a:spcAft>
              <a:defRPr/>
            </a:pPr>
            <a:endParaRPr lang="fr-FR" dirty="0" smtClean="0">
              <a:solidFill>
                <a:schemeClr val="tx1"/>
              </a:solidFill>
            </a:endParaRPr>
          </a:p>
          <a:p>
            <a:pPr lvl="0"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lvl="0"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lvl="0"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algn="l" eaLnBrk="1" fontAlgn="auto" hangingPunct="1">
              <a:spcAft>
                <a:spcPts val="0"/>
              </a:spcAft>
              <a:defRPr/>
            </a:pPr>
            <a:endParaRPr lang="fr-FR" b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algn="l">
              <a:defRPr/>
            </a:pPr>
            <a:endParaRPr lang="fr-FR" sz="2800" b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 algn="l">
              <a:spcAft>
                <a:spcPts val="0"/>
              </a:spcAft>
            </a:pPr>
            <a:endParaRPr lang="fr-FR" dirty="0" smtClean="0">
              <a:solidFill>
                <a:schemeClr val="tx1"/>
              </a:solidFill>
              <a:ea typeface="Calibri"/>
              <a:cs typeface="Times New Roman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fr-FR" b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eaLnBrk="1" hangingPunct="1">
              <a:defRPr/>
            </a:pPr>
            <a:endParaRPr lang="fr-FR" dirty="0" smtClean="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0" y="0"/>
            <a:ext cx="9144000" cy="360363"/>
          </a:xfrm>
          <a:prstGeom prst="rect">
            <a:avLst/>
          </a:prstGeom>
          <a:solidFill>
            <a:srgbClr val="8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altLang="fr-FR" kern="0">
              <a:solidFill>
                <a:sysClr val="windowText" lastClr="000000"/>
              </a:solidFill>
              <a:cs typeface="Arial" charset="0"/>
            </a:endParaRPr>
          </a:p>
        </p:txBody>
      </p:sp>
      <p:pic>
        <p:nvPicPr>
          <p:cNvPr id="4101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0"/>
            <a:ext cx="15144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6497638"/>
            <a:ext cx="9144000" cy="360362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altLang="fr-FR" kern="0">
              <a:solidFill>
                <a:sysClr val="windowText" lastClr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08490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ctrTitle"/>
          </p:nvPr>
        </p:nvSpPr>
        <p:spPr>
          <a:xfrm>
            <a:off x="181161" y="476249"/>
            <a:ext cx="8568951" cy="720503"/>
          </a:xfrm>
        </p:spPr>
        <p:txBody>
          <a:bodyPr/>
          <a:lstStyle/>
          <a:p>
            <a:pPr eaLnBrk="1" hangingPunct="1">
              <a:defRPr/>
            </a:pPr>
            <a:r>
              <a:rPr lang="fr-FR" sz="4000" b="1" dirty="0">
                <a:solidFill>
                  <a:prstClr val="black"/>
                </a:solidFill>
              </a:rPr>
              <a:t>Les projets &amp; études mis en œuvre</a:t>
            </a:r>
          </a:p>
        </p:txBody>
      </p:sp>
      <p:sp>
        <p:nvSpPr>
          <p:cNvPr id="2051" name="Sous-titre 2"/>
          <p:cNvSpPr>
            <a:spLocks noGrp="1"/>
          </p:cNvSpPr>
          <p:nvPr>
            <p:ph type="subTitle" idx="1"/>
          </p:nvPr>
        </p:nvSpPr>
        <p:spPr>
          <a:xfrm>
            <a:off x="10417" y="1340768"/>
            <a:ext cx="9108504" cy="5156870"/>
          </a:xfrm>
        </p:spPr>
        <p:txBody>
          <a:bodyPr/>
          <a:lstStyle/>
          <a:p>
            <a:pPr marL="457200" indent="-457200" algn="l" eaLnBrk="1" fontAlgn="auto" hangingPunct="1">
              <a:spcAft>
                <a:spcPts val="0"/>
              </a:spcAft>
              <a:buClr>
                <a:srgbClr val="770783"/>
              </a:buClr>
              <a:buFont typeface="Wingdings" pitchFamily="2" charset="2"/>
              <a:buChar char="Ø"/>
              <a:defRPr/>
            </a:pPr>
            <a:r>
              <a:rPr lang="fr-FR" dirty="0">
                <a:solidFill>
                  <a:schemeClr val="tx1"/>
                </a:solidFill>
              </a:rPr>
              <a:t>Prévention &amp; PEC des personnes T</a:t>
            </a:r>
            <a:r>
              <a:rPr lang="fr-FR" dirty="0" smtClean="0">
                <a:solidFill>
                  <a:schemeClr val="tx1"/>
                </a:solidFill>
              </a:rPr>
              <a:t>ransgenres </a:t>
            </a:r>
            <a:r>
              <a:rPr lang="fr-FR" dirty="0">
                <a:solidFill>
                  <a:schemeClr val="tx1"/>
                </a:solidFill>
              </a:rPr>
              <a:t>(en </a:t>
            </a:r>
            <a:r>
              <a:rPr lang="fr-FR" dirty="0" err="1">
                <a:solidFill>
                  <a:schemeClr val="tx1"/>
                </a:solidFill>
              </a:rPr>
              <a:t>interCorevih</a:t>
            </a:r>
            <a:r>
              <a:rPr lang="fr-FR" dirty="0">
                <a:solidFill>
                  <a:schemeClr val="tx1"/>
                </a:solidFill>
              </a:rPr>
              <a:t> avec l’Ouest</a:t>
            </a:r>
            <a:r>
              <a:rPr lang="fr-FR" dirty="0" smtClean="0">
                <a:solidFill>
                  <a:schemeClr val="tx1"/>
                </a:solidFill>
              </a:rPr>
              <a:t>)</a:t>
            </a:r>
          </a:p>
          <a:p>
            <a:pPr marL="457200" lvl="0" indent="-457200" algn="l" eaLnBrk="1" fontAlgn="auto" hangingPunct="1">
              <a:spcAft>
                <a:spcPts val="0"/>
              </a:spcAft>
              <a:buClr>
                <a:srgbClr val="770783"/>
              </a:buClr>
              <a:buFont typeface="Wingdings" pitchFamily="2" charset="2"/>
              <a:buChar char="Ø"/>
              <a:defRPr/>
            </a:pPr>
            <a:r>
              <a:rPr lang="fr-FR" dirty="0" smtClean="0">
                <a:solidFill>
                  <a:schemeClr val="tx1"/>
                </a:solidFill>
              </a:rPr>
              <a:t>Collaboration Ville – Hôpital </a:t>
            </a:r>
          </a:p>
          <a:p>
            <a:pPr marL="457200" lvl="0" indent="-457200" algn="l" eaLnBrk="1" fontAlgn="auto" hangingPunct="1">
              <a:spcAft>
                <a:spcPts val="0"/>
              </a:spcAft>
              <a:buClr>
                <a:srgbClr val="770783"/>
              </a:buClr>
              <a:buFont typeface="Wingdings" pitchFamily="2" charset="2"/>
              <a:buChar char="Ø"/>
              <a:defRPr/>
            </a:pPr>
            <a:r>
              <a:rPr lang="fr-FR" dirty="0" smtClean="0">
                <a:solidFill>
                  <a:schemeClr val="tx1"/>
                </a:solidFill>
              </a:rPr>
              <a:t>Santé sexuelle</a:t>
            </a:r>
          </a:p>
          <a:p>
            <a:pPr lvl="0" algn="l" eaLnBrk="1" fontAlgn="auto" hangingPunct="1">
              <a:spcAft>
                <a:spcPts val="0"/>
              </a:spcAft>
              <a:defRPr/>
            </a:pPr>
            <a:r>
              <a:rPr lang="fr-FR" dirty="0" smtClean="0">
                <a:solidFill>
                  <a:schemeClr val="tx1"/>
                </a:solidFill>
              </a:rPr>
              <a:t> </a:t>
            </a:r>
            <a:r>
              <a:rPr lang="fr-FR" b="1" u="sng" dirty="0" smtClean="0">
                <a:solidFill>
                  <a:schemeClr val="tx1"/>
                </a:solidFill>
              </a:rPr>
              <a:t>N.B:</a:t>
            </a:r>
            <a:r>
              <a:rPr lang="fr-FR" b="1" dirty="0" smtClean="0">
                <a:solidFill>
                  <a:schemeClr val="tx1"/>
                </a:solidFill>
              </a:rPr>
              <a:t> </a:t>
            </a:r>
            <a:r>
              <a:rPr lang="fr-FR" dirty="0" smtClean="0">
                <a:solidFill>
                  <a:schemeClr val="tx1"/>
                </a:solidFill>
              </a:rPr>
              <a:t>il est à noter que les 2 derniers thèmes sont devenus des actions </a:t>
            </a:r>
            <a:r>
              <a:rPr lang="fr-FR" dirty="0" err="1" smtClean="0">
                <a:solidFill>
                  <a:schemeClr val="tx1"/>
                </a:solidFill>
              </a:rPr>
              <a:t>interCorevih</a:t>
            </a:r>
            <a:r>
              <a:rPr lang="fr-FR" dirty="0" smtClean="0">
                <a:solidFill>
                  <a:schemeClr val="tx1"/>
                </a:solidFill>
              </a:rPr>
              <a:t> depuis fin 2015. Les projets sont inscrits dans le COM et mis en œuvre par les 5 </a:t>
            </a:r>
            <a:r>
              <a:rPr lang="fr-FR" dirty="0" err="1" smtClean="0">
                <a:solidFill>
                  <a:schemeClr val="tx1"/>
                </a:solidFill>
              </a:rPr>
              <a:t>Corevihs</a:t>
            </a:r>
            <a:r>
              <a:rPr lang="fr-FR" dirty="0" smtClean="0">
                <a:solidFill>
                  <a:schemeClr val="tx1"/>
                </a:solidFill>
              </a:rPr>
              <a:t> franciliens avec comme pilote la </a:t>
            </a:r>
            <a:r>
              <a:rPr lang="fr-FR" dirty="0" err="1" smtClean="0">
                <a:solidFill>
                  <a:schemeClr val="tx1"/>
                </a:solidFill>
              </a:rPr>
              <a:t>Corevih</a:t>
            </a:r>
            <a:r>
              <a:rPr lang="fr-FR" dirty="0" smtClean="0">
                <a:solidFill>
                  <a:schemeClr val="tx1"/>
                </a:solidFill>
              </a:rPr>
              <a:t> IDF Nord </a:t>
            </a:r>
            <a:endParaRPr lang="fr-FR" dirty="0" smtClean="0"/>
          </a:p>
          <a:p>
            <a:pPr lvl="0"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lvl="0"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algn="l" eaLnBrk="1" fontAlgn="auto" hangingPunct="1">
              <a:spcAft>
                <a:spcPts val="0"/>
              </a:spcAft>
              <a:defRPr/>
            </a:pPr>
            <a:endParaRPr lang="fr-FR" b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algn="l">
              <a:defRPr/>
            </a:pPr>
            <a:endParaRPr lang="fr-FR" sz="2800" b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 algn="l">
              <a:spcAft>
                <a:spcPts val="0"/>
              </a:spcAft>
            </a:pPr>
            <a:endParaRPr lang="fr-FR" dirty="0" smtClean="0">
              <a:solidFill>
                <a:schemeClr val="tx1"/>
              </a:solidFill>
              <a:ea typeface="Calibri"/>
              <a:cs typeface="Times New Roman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fr-FR" b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eaLnBrk="1" hangingPunct="1">
              <a:defRPr/>
            </a:pPr>
            <a:endParaRPr lang="fr-FR" dirty="0" smtClean="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0" y="0"/>
            <a:ext cx="9144000" cy="360363"/>
          </a:xfrm>
          <a:prstGeom prst="rect">
            <a:avLst/>
          </a:prstGeom>
          <a:solidFill>
            <a:srgbClr val="8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altLang="fr-FR" kern="0">
              <a:solidFill>
                <a:sysClr val="windowText" lastClr="000000"/>
              </a:solidFill>
              <a:cs typeface="Arial" charset="0"/>
            </a:endParaRPr>
          </a:p>
        </p:txBody>
      </p:sp>
      <p:pic>
        <p:nvPicPr>
          <p:cNvPr id="4101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0"/>
            <a:ext cx="15144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6497638"/>
            <a:ext cx="9144000" cy="360362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altLang="fr-FR" kern="0">
              <a:solidFill>
                <a:sysClr val="windowText" lastClr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26327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ctrTitle"/>
          </p:nvPr>
        </p:nvSpPr>
        <p:spPr>
          <a:xfrm>
            <a:off x="683568" y="476249"/>
            <a:ext cx="8062664" cy="623243"/>
          </a:xfrm>
        </p:spPr>
        <p:txBody>
          <a:bodyPr/>
          <a:lstStyle/>
          <a:p>
            <a:pPr eaLnBrk="1" hangingPunct="1">
              <a:defRPr/>
            </a:pPr>
            <a:r>
              <a:rPr lang="fr-FR" sz="3600" b="1" dirty="0"/>
              <a:t>Les projets &amp; études mis en œuvre</a:t>
            </a:r>
            <a:endParaRPr lang="fr-FR" sz="5400" dirty="0" smtClean="0"/>
          </a:p>
        </p:txBody>
      </p:sp>
      <p:sp>
        <p:nvSpPr>
          <p:cNvPr id="2051" name="Sous-titre 2"/>
          <p:cNvSpPr>
            <a:spLocks noGrp="1"/>
          </p:cNvSpPr>
          <p:nvPr>
            <p:ph type="subTitle" idx="1"/>
          </p:nvPr>
        </p:nvSpPr>
        <p:spPr>
          <a:xfrm>
            <a:off x="10417" y="1268760"/>
            <a:ext cx="9108504" cy="5228878"/>
          </a:xfrm>
        </p:spPr>
        <p:txBody>
          <a:bodyPr/>
          <a:lstStyle/>
          <a:p>
            <a:pPr lvl="0" algn="l" eaLnBrk="1" fontAlgn="auto" hangingPunct="1">
              <a:spcAft>
                <a:spcPts val="0"/>
              </a:spcAft>
              <a:buClr>
                <a:srgbClr val="770783"/>
              </a:buClr>
              <a:defRPr/>
            </a:pPr>
            <a:r>
              <a:rPr lang="fr-FR" b="1" dirty="0">
                <a:solidFill>
                  <a:srgbClr val="99CC00"/>
                </a:solidFill>
              </a:rPr>
              <a:t>E</a:t>
            </a:r>
            <a:r>
              <a:rPr lang="fr-FR" b="1" dirty="0" smtClean="0">
                <a:solidFill>
                  <a:srgbClr val="99CC00"/>
                </a:solidFill>
              </a:rPr>
              <a:t>pidémiologie:</a:t>
            </a:r>
          </a:p>
          <a:p>
            <a:pPr marL="457200" lvl="0" indent="-457200" algn="l" eaLnBrk="1" fontAlgn="auto" hangingPunct="1">
              <a:spcAft>
                <a:spcPts val="0"/>
              </a:spcAft>
              <a:buClr>
                <a:srgbClr val="770783"/>
              </a:buClr>
              <a:buFont typeface="Wingdings" pitchFamily="2" charset="2"/>
              <a:buChar char="Ø"/>
              <a:defRPr/>
            </a:pPr>
            <a:r>
              <a:rPr lang="fr-FR" sz="2800" dirty="0">
                <a:solidFill>
                  <a:schemeClr val="tx1"/>
                </a:solidFill>
              </a:rPr>
              <a:t>Étude sur ‘‘Incidence et facteurs associés à la perte de vue des patients VIH dans la file active du SMIT de Bichat entre 2010 et 2016</a:t>
            </a:r>
            <a:r>
              <a:rPr lang="fr-FR" sz="2800" dirty="0" smtClean="0">
                <a:solidFill>
                  <a:schemeClr val="tx1"/>
                </a:solidFill>
              </a:rPr>
              <a:t>’’ (</a:t>
            </a:r>
            <a:r>
              <a:rPr lang="fr-FR" sz="2800" b="1" dirty="0" smtClean="0">
                <a:solidFill>
                  <a:srgbClr val="99CC00"/>
                </a:solidFill>
              </a:rPr>
              <a:t>Master santé publique</a:t>
            </a:r>
            <a:r>
              <a:rPr lang="fr-FR" sz="2800" dirty="0" smtClean="0">
                <a:solidFill>
                  <a:schemeClr val="tx1"/>
                </a:solidFill>
              </a:rPr>
              <a:t>)</a:t>
            </a:r>
            <a:endParaRPr lang="fr-FR" sz="2800" dirty="0">
              <a:solidFill>
                <a:schemeClr val="tx1"/>
              </a:solidFill>
            </a:endParaRPr>
          </a:p>
          <a:p>
            <a:pPr marL="457200" lvl="0" indent="-457200" algn="l" eaLnBrk="1" fontAlgn="auto" hangingPunct="1">
              <a:spcAft>
                <a:spcPts val="0"/>
              </a:spcAft>
              <a:buClr>
                <a:srgbClr val="770783"/>
              </a:buClr>
              <a:buFont typeface="Wingdings" pitchFamily="2" charset="2"/>
              <a:buChar char="Ø"/>
              <a:defRPr/>
            </a:pPr>
            <a:r>
              <a:rPr lang="fr-FR" sz="2800" dirty="0">
                <a:solidFill>
                  <a:schemeClr val="tx1"/>
                </a:solidFill>
              </a:rPr>
              <a:t>Caractéristiques des PVVIH originaires d’Afrique du </a:t>
            </a:r>
            <a:r>
              <a:rPr lang="fr-FR" sz="2800" dirty="0" smtClean="0">
                <a:solidFill>
                  <a:schemeClr val="tx1"/>
                </a:solidFill>
              </a:rPr>
              <a:t>Nord </a:t>
            </a:r>
            <a:r>
              <a:rPr lang="fr-FR" sz="2800" b="1" dirty="0" smtClean="0">
                <a:solidFill>
                  <a:srgbClr val="99CC00"/>
                </a:solidFill>
              </a:rPr>
              <a:t>Thèse </a:t>
            </a:r>
            <a:r>
              <a:rPr lang="fr-FR" sz="2800" b="1" dirty="0">
                <a:solidFill>
                  <a:srgbClr val="99CC00"/>
                </a:solidFill>
              </a:rPr>
              <a:t>de médecine +  une communication affichée </a:t>
            </a:r>
            <a:r>
              <a:rPr lang="fr-FR" sz="2800" b="1" dirty="0" smtClean="0">
                <a:solidFill>
                  <a:srgbClr val="99CC00"/>
                </a:solidFill>
              </a:rPr>
              <a:t>(JNI)+ abstract </a:t>
            </a:r>
            <a:r>
              <a:rPr lang="fr-FR" sz="2800" b="1" dirty="0" err="1" smtClean="0">
                <a:solidFill>
                  <a:srgbClr val="99CC00"/>
                </a:solidFill>
              </a:rPr>
              <a:t>Afravih</a:t>
            </a:r>
            <a:r>
              <a:rPr lang="fr-FR" sz="2800" b="1" dirty="0" smtClean="0">
                <a:solidFill>
                  <a:srgbClr val="99CC00"/>
                </a:solidFill>
              </a:rPr>
              <a:t> 2018</a:t>
            </a:r>
          </a:p>
          <a:p>
            <a:pPr marL="457200" lvl="0" indent="-457200" algn="l" eaLnBrk="1" fontAlgn="auto" hangingPunct="1">
              <a:spcAft>
                <a:spcPts val="0"/>
              </a:spcAft>
              <a:buClr>
                <a:srgbClr val="770783"/>
              </a:buClr>
              <a:buFont typeface="Wingdings" pitchFamily="2" charset="2"/>
              <a:buChar char="Ø"/>
              <a:defRPr/>
            </a:pPr>
            <a:r>
              <a:rPr lang="fr-FR" sz="2800" dirty="0" smtClean="0">
                <a:solidFill>
                  <a:schemeClr val="tx1"/>
                </a:solidFill>
              </a:rPr>
              <a:t>Participation à l’Etude GOTA (Gestion </a:t>
            </a:r>
            <a:r>
              <a:rPr lang="fr-FR" sz="2800" dirty="0">
                <a:solidFill>
                  <a:schemeClr val="tx1"/>
                </a:solidFill>
              </a:rPr>
              <a:t>Optimale des Traitements </a:t>
            </a:r>
            <a:r>
              <a:rPr lang="fr-FR" sz="2800" dirty="0" smtClean="0">
                <a:solidFill>
                  <a:schemeClr val="tx1"/>
                </a:solidFill>
              </a:rPr>
              <a:t>ARV) </a:t>
            </a:r>
            <a:r>
              <a:rPr lang="fr-FR" sz="2800" b="1" dirty="0" smtClean="0">
                <a:solidFill>
                  <a:srgbClr val="99CC00"/>
                </a:solidFill>
              </a:rPr>
              <a:t>Article dans AIDS </a:t>
            </a:r>
          </a:p>
          <a:p>
            <a:pPr lvl="0" algn="l" eaLnBrk="1" fontAlgn="auto" hangingPunct="1">
              <a:spcAft>
                <a:spcPts val="0"/>
              </a:spcAft>
              <a:buClr>
                <a:srgbClr val="770783"/>
              </a:buClr>
              <a:defRPr/>
            </a:pPr>
            <a:endParaRPr lang="fr-FR" dirty="0" smtClean="0"/>
          </a:p>
          <a:p>
            <a:pPr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lvl="0"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algn="l" eaLnBrk="1" fontAlgn="auto" hangingPunct="1">
              <a:spcAft>
                <a:spcPts val="0"/>
              </a:spcAft>
              <a:defRPr/>
            </a:pPr>
            <a:endParaRPr lang="fr-FR" b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algn="l">
              <a:defRPr/>
            </a:pPr>
            <a:endParaRPr lang="fr-FR" sz="2800" b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 algn="l">
              <a:spcAft>
                <a:spcPts val="0"/>
              </a:spcAft>
            </a:pPr>
            <a:endParaRPr lang="fr-FR" dirty="0" smtClean="0">
              <a:solidFill>
                <a:schemeClr val="tx1"/>
              </a:solidFill>
              <a:ea typeface="Calibri"/>
              <a:cs typeface="Times New Roman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fr-FR" b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eaLnBrk="1" hangingPunct="1">
              <a:defRPr/>
            </a:pPr>
            <a:endParaRPr lang="fr-FR" dirty="0" smtClean="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0" y="0"/>
            <a:ext cx="9144000" cy="360363"/>
          </a:xfrm>
          <a:prstGeom prst="rect">
            <a:avLst/>
          </a:prstGeom>
          <a:solidFill>
            <a:srgbClr val="8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altLang="fr-FR" kern="0">
              <a:solidFill>
                <a:sysClr val="windowText" lastClr="000000"/>
              </a:solidFill>
              <a:cs typeface="Arial" charset="0"/>
            </a:endParaRPr>
          </a:p>
        </p:txBody>
      </p:sp>
      <p:pic>
        <p:nvPicPr>
          <p:cNvPr id="4101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0"/>
            <a:ext cx="15144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6497638"/>
            <a:ext cx="9144000" cy="360362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altLang="fr-FR" kern="0">
              <a:solidFill>
                <a:sysClr val="windowText" lastClr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76922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ctrTitle"/>
          </p:nvPr>
        </p:nvSpPr>
        <p:spPr>
          <a:xfrm>
            <a:off x="683568" y="476249"/>
            <a:ext cx="8062664" cy="623243"/>
          </a:xfrm>
        </p:spPr>
        <p:txBody>
          <a:bodyPr/>
          <a:lstStyle/>
          <a:p>
            <a:pPr eaLnBrk="1" hangingPunct="1">
              <a:defRPr/>
            </a:pPr>
            <a:r>
              <a:rPr lang="fr-FR" sz="3600" b="1" dirty="0" smtClean="0"/>
              <a:t>Les </a:t>
            </a:r>
            <a:r>
              <a:rPr lang="fr-FR" sz="3600" b="1" dirty="0"/>
              <a:t>projets &amp; études mis en œuvre</a:t>
            </a:r>
            <a:endParaRPr lang="fr-FR" sz="5400" dirty="0" smtClean="0"/>
          </a:p>
        </p:txBody>
      </p:sp>
      <p:sp>
        <p:nvSpPr>
          <p:cNvPr id="2051" name="Sous-titre 2"/>
          <p:cNvSpPr>
            <a:spLocks noGrp="1"/>
          </p:cNvSpPr>
          <p:nvPr>
            <p:ph type="subTitle" idx="1"/>
          </p:nvPr>
        </p:nvSpPr>
        <p:spPr>
          <a:xfrm>
            <a:off x="10417" y="1340768"/>
            <a:ext cx="9108504" cy="4608512"/>
          </a:xfrm>
        </p:spPr>
        <p:txBody>
          <a:bodyPr/>
          <a:lstStyle/>
          <a:p>
            <a:pPr lvl="0" algn="l" eaLnBrk="1" fontAlgn="auto" hangingPunct="1">
              <a:spcAft>
                <a:spcPts val="0"/>
              </a:spcAft>
              <a:buClr>
                <a:srgbClr val="770783"/>
              </a:buClr>
              <a:defRPr/>
            </a:pPr>
            <a:r>
              <a:rPr lang="fr-FR" b="1" dirty="0" smtClean="0">
                <a:solidFill>
                  <a:srgbClr val="99CC00"/>
                </a:solidFill>
              </a:rPr>
              <a:t>Dépistage:</a:t>
            </a:r>
          </a:p>
          <a:p>
            <a:pPr marL="457200" lvl="0" indent="-457200" algn="l" eaLnBrk="1" fontAlgn="auto" hangingPunct="1">
              <a:spcAft>
                <a:spcPts val="0"/>
              </a:spcAft>
              <a:buClr>
                <a:srgbClr val="770783"/>
              </a:buClr>
              <a:buFont typeface="Wingdings" pitchFamily="2" charset="2"/>
              <a:buChar char="Ø"/>
              <a:defRPr/>
            </a:pPr>
            <a:r>
              <a:rPr lang="fr-FR" dirty="0" smtClean="0">
                <a:solidFill>
                  <a:schemeClr val="tx1"/>
                </a:solidFill>
              </a:rPr>
              <a:t>Etude </a:t>
            </a:r>
            <a:r>
              <a:rPr lang="fr-FR" dirty="0">
                <a:solidFill>
                  <a:schemeClr val="tx1"/>
                </a:solidFill>
              </a:rPr>
              <a:t>de faisabilité des TROD </a:t>
            </a:r>
            <a:r>
              <a:rPr lang="fr-FR" dirty="0" smtClean="0">
                <a:solidFill>
                  <a:schemeClr val="tx1"/>
                </a:solidFill>
              </a:rPr>
              <a:t>VIH en </a:t>
            </a:r>
            <a:r>
              <a:rPr lang="fr-FR" b="1" dirty="0" smtClean="0">
                <a:solidFill>
                  <a:srgbClr val="99CC00"/>
                </a:solidFill>
              </a:rPr>
              <a:t>médecine libérale</a:t>
            </a:r>
            <a:r>
              <a:rPr lang="fr-FR" dirty="0">
                <a:solidFill>
                  <a:schemeClr val="tx1"/>
                </a:solidFill>
              </a:rPr>
              <a:t>: 140 </a:t>
            </a:r>
            <a:r>
              <a:rPr lang="fr-FR" dirty="0" smtClean="0">
                <a:solidFill>
                  <a:schemeClr val="tx1"/>
                </a:solidFill>
              </a:rPr>
              <a:t>TROD réalisés </a:t>
            </a:r>
            <a:r>
              <a:rPr lang="fr-FR" dirty="0">
                <a:solidFill>
                  <a:schemeClr val="tx1"/>
                </a:solidFill>
              </a:rPr>
              <a:t>par 21 </a:t>
            </a:r>
            <a:r>
              <a:rPr lang="fr-FR" dirty="0" smtClean="0">
                <a:solidFill>
                  <a:schemeClr val="tx1"/>
                </a:solidFill>
              </a:rPr>
              <a:t>Médecins.</a:t>
            </a:r>
          </a:p>
          <a:p>
            <a:pPr marL="457200" lvl="0" indent="-457200" algn="l" eaLnBrk="1" fontAlgn="auto" hangingPunct="1">
              <a:spcAft>
                <a:spcPts val="0"/>
              </a:spcAft>
              <a:buClr>
                <a:srgbClr val="770783"/>
              </a:buClr>
              <a:buFont typeface="Wingdings" pitchFamily="2" charset="2"/>
              <a:buChar char="Ø"/>
              <a:defRPr/>
            </a:pPr>
            <a:r>
              <a:rPr lang="fr-FR" dirty="0">
                <a:solidFill>
                  <a:schemeClr val="tx1"/>
                </a:solidFill>
              </a:rPr>
              <a:t>Projet de dépistage VIH par les TROD </a:t>
            </a:r>
            <a:r>
              <a:rPr lang="fr-FR" dirty="0" smtClean="0">
                <a:solidFill>
                  <a:schemeClr val="tx1"/>
                </a:solidFill>
              </a:rPr>
              <a:t>dans les </a:t>
            </a:r>
            <a:r>
              <a:rPr lang="fr-FR" b="1" dirty="0" smtClean="0">
                <a:solidFill>
                  <a:srgbClr val="99CC00"/>
                </a:solidFill>
              </a:rPr>
              <a:t>SAU</a:t>
            </a:r>
            <a:r>
              <a:rPr lang="fr-FR" dirty="0" smtClean="0">
                <a:solidFill>
                  <a:schemeClr val="tx1"/>
                </a:solidFill>
              </a:rPr>
              <a:t> de 5 hôpitaux du territoire.</a:t>
            </a:r>
          </a:p>
          <a:p>
            <a:pPr marL="457200" lvl="0" indent="-457200" algn="l" eaLnBrk="1" fontAlgn="auto" hangingPunct="1">
              <a:spcAft>
                <a:spcPts val="0"/>
              </a:spcAft>
              <a:buClr>
                <a:srgbClr val="770783"/>
              </a:buClr>
              <a:buFont typeface="Wingdings" pitchFamily="2" charset="2"/>
              <a:buChar char="Ø"/>
              <a:defRPr/>
            </a:pPr>
            <a:r>
              <a:rPr lang="fr-FR" dirty="0" smtClean="0">
                <a:solidFill>
                  <a:schemeClr val="tx1"/>
                </a:solidFill>
              </a:rPr>
              <a:t>Projet </a:t>
            </a:r>
            <a:r>
              <a:rPr lang="fr-FR" b="1" dirty="0" smtClean="0">
                <a:solidFill>
                  <a:srgbClr val="99CC00"/>
                </a:solidFill>
              </a:rPr>
              <a:t>pilote</a:t>
            </a:r>
            <a:r>
              <a:rPr lang="fr-FR" dirty="0" smtClean="0">
                <a:solidFill>
                  <a:schemeClr val="tx1"/>
                </a:solidFill>
              </a:rPr>
              <a:t> de dépistage </a:t>
            </a:r>
            <a:r>
              <a:rPr lang="fr-FR" b="1" dirty="0" smtClean="0">
                <a:solidFill>
                  <a:srgbClr val="99CC00"/>
                </a:solidFill>
              </a:rPr>
              <a:t>VHC</a:t>
            </a:r>
            <a:r>
              <a:rPr lang="fr-FR" dirty="0" smtClean="0">
                <a:solidFill>
                  <a:schemeClr val="tx1"/>
                </a:solidFill>
              </a:rPr>
              <a:t> (en amont des textes parus en août 2016)</a:t>
            </a:r>
          </a:p>
          <a:p>
            <a:pPr lvl="0"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lvl="0"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algn="l" eaLnBrk="1" fontAlgn="auto" hangingPunct="1">
              <a:spcAft>
                <a:spcPts val="0"/>
              </a:spcAft>
              <a:defRPr/>
            </a:pPr>
            <a:endParaRPr lang="fr-FR" b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algn="l">
              <a:defRPr/>
            </a:pPr>
            <a:endParaRPr lang="fr-FR" sz="2800" b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 algn="l">
              <a:spcAft>
                <a:spcPts val="0"/>
              </a:spcAft>
            </a:pPr>
            <a:endParaRPr lang="fr-FR" dirty="0" smtClean="0">
              <a:solidFill>
                <a:schemeClr val="tx1"/>
              </a:solidFill>
              <a:ea typeface="Calibri"/>
              <a:cs typeface="Times New Roman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fr-FR" b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eaLnBrk="1" hangingPunct="1">
              <a:defRPr/>
            </a:pPr>
            <a:endParaRPr lang="fr-FR" dirty="0" smtClean="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0" y="0"/>
            <a:ext cx="9144000" cy="360363"/>
          </a:xfrm>
          <a:prstGeom prst="rect">
            <a:avLst/>
          </a:prstGeom>
          <a:solidFill>
            <a:srgbClr val="8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altLang="fr-FR" kern="0">
              <a:solidFill>
                <a:sysClr val="windowText" lastClr="000000"/>
              </a:solidFill>
              <a:cs typeface="Arial" charset="0"/>
            </a:endParaRPr>
          </a:p>
        </p:txBody>
      </p:sp>
      <p:pic>
        <p:nvPicPr>
          <p:cNvPr id="4101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0"/>
            <a:ext cx="15144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6497638"/>
            <a:ext cx="9144000" cy="360362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altLang="fr-FR" kern="0">
              <a:solidFill>
                <a:sysClr val="windowText" lastClr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17753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ctrTitle"/>
          </p:nvPr>
        </p:nvSpPr>
        <p:spPr>
          <a:xfrm>
            <a:off x="683568" y="476249"/>
            <a:ext cx="8062664" cy="623243"/>
          </a:xfrm>
        </p:spPr>
        <p:txBody>
          <a:bodyPr/>
          <a:lstStyle/>
          <a:p>
            <a:pPr eaLnBrk="1" hangingPunct="1">
              <a:defRPr/>
            </a:pPr>
            <a:r>
              <a:rPr lang="fr-FR" sz="3600" b="1" dirty="0" smtClean="0"/>
              <a:t>Les </a:t>
            </a:r>
            <a:r>
              <a:rPr lang="fr-FR" sz="3600" b="1" dirty="0"/>
              <a:t>projets &amp; études mis en œuvre</a:t>
            </a:r>
            <a:endParaRPr lang="fr-FR" sz="5400" dirty="0" smtClean="0"/>
          </a:p>
        </p:txBody>
      </p:sp>
      <p:sp>
        <p:nvSpPr>
          <p:cNvPr id="2051" name="Sous-titre 2"/>
          <p:cNvSpPr>
            <a:spLocks noGrp="1"/>
          </p:cNvSpPr>
          <p:nvPr>
            <p:ph type="subTitle" idx="1"/>
          </p:nvPr>
        </p:nvSpPr>
        <p:spPr>
          <a:xfrm>
            <a:off x="10417" y="1412776"/>
            <a:ext cx="9108504" cy="5084862"/>
          </a:xfrm>
        </p:spPr>
        <p:txBody>
          <a:bodyPr/>
          <a:lstStyle/>
          <a:p>
            <a:pPr lvl="0" algn="l" eaLnBrk="1" fontAlgn="auto" hangingPunct="1">
              <a:spcAft>
                <a:spcPts val="0"/>
              </a:spcAft>
              <a:buClr>
                <a:srgbClr val="770783"/>
              </a:buClr>
              <a:defRPr/>
            </a:pPr>
            <a:r>
              <a:rPr lang="fr-FR" b="1" dirty="0" smtClean="0">
                <a:solidFill>
                  <a:srgbClr val="99CC00"/>
                </a:solidFill>
              </a:rPr>
              <a:t>Dépistage:</a:t>
            </a:r>
          </a:p>
          <a:p>
            <a:pPr marL="457200" lvl="0" indent="-457200" algn="l" eaLnBrk="1" fontAlgn="auto" hangingPunct="1">
              <a:spcAft>
                <a:spcPts val="0"/>
              </a:spcAft>
              <a:buClr>
                <a:srgbClr val="770783"/>
              </a:buClr>
              <a:buFont typeface="Wingdings" pitchFamily="2" charset="2"/>
              <a:buChar char="Ø"/>
              <a:defRPr/>
            </a:pPr>
            <a:r>
              <a:rPr lang="fr-FR" sz="2800" dirty="0" smtClean="0">
                <a:solidFill>
                  <a:schemeClr val="tx1"/>
                </a:solidFill>
              </a:rPr>
              <a:t>Co-organisations de dépistage </a:t>
            </a:r>
            <a:r>
              <a:rPr lang="fr-FR" sz="2800" b="1" dirty="0" smtClean="0">
                <a:solidFill>
                  <a:srgbClr val="99CC00"/>
                </a:solidFill>
              </a:rPr>
              <a:t>hors les murs </a:t>
            </a:r>
            <a:r>
              <a:rPr lang="fr-FR" sz="2800" dirty="0" smtClean="0">
                <a:solidFill>
                  <a:schemeClr val="tx1"/>
                </a:solidFill>
              </a:rPr>
              <a:t>(VIH &amp;VHC) en intra &amp; </a:t>
            </a:r>
            <a:r>
              <a:rPr lang="fr-FR" sz="2800" dirty="0" err="1" smtClean="0">
                <a:solidFill>
                  <a:schemeClr val="tx1"/>
                </a:solidFill>
              </a:rPr>
              <a:t>interCorevih</a:t>
            </a:r>
            <a:r>
              <a:rPr lang="fr-FR" sz="2800" dirty="0" smtClean="0">
                <a:solidFill>
                  <a:schemeClr val="tx1"/>
                </a:solidFill>
              </a:rPr>
              <a:t> (flash test). </a:t>
            </a:r>
            <a:r>
              <a:rPr lang="fr-FR" sz="2800" b="1" dirty="0" smtClean="0">
                <a:solidFill>
                  <a:srgbClr val="99CC00"/>
                </a:solidFill>
              </a:rPr>
              <a:t>18 actions en 4 ans </a:t>
            </a:r>
            <a:endParaRPr lang="fr-FR" sz="2800" dirty="0" smtClean="0">
              <a:solidFill>
                <a:schemeClr val="tx1"/>
              </a:solidFill>
            </a:endParaRPr>
          </a:p>
          <a:p>
            <a:pPr lvl="0" algn="l" eaLnBrk="1" fontAlgn="auto" hangingPunct="1">
              <a:spcAft>
                <a:spcPts val="0"/>
              </a:spcAft>
              <a:defRPr/>
            </a:pPr>
            <a:r>
              <a:rPr lang="fr-FR" sz="2800" b="1" dirty="0" smtClean="0">
                <a:solidFill>
                  <a:prstClr val="black"/>
                </a:solidFill>
              </a:rPr>
              <a:t>Nb:</a:t>
            </a:r>
            <a:r>
              <a:rPr lang="fr-FR" sz="2800" dirty="0" smtClean="0">
                <a:solidFill>
                  <a:prstClr val="black"/>
                </a:solidFill>
              </a:rPr>
              <a:t> principaux publics(migrants, HSH &amp; UDI)</a:t>
            </a:r>
          </a:p>
          <a:p>
            <a:pPr marL="457200" indent="-457200" algn="l" eaLnBrk="1" fontAlgn="auto" hangingPunct="1">
              <a:spcAft>
                <a:spcPts val="0"/>
              </a:spcAft>
              <a:buClr>
                <a:srgbClr val="770783"/>
              </a:buClr>
              <a:buFont typeface="Wingdings" pitchFamily="2" charset="2"/>
              <a:buChar char="Ø"/>
              <a:defRPr/>
            </a:pPr>
            <a:r>
              <a:rPr lang="fr-FR" sz="2800" dirty="0" smtClean="0">
                <a:solidFill>
                  <a:schemeClr val="tx1"/>
                </a:solidFill>
              </a:rPr>
              <a:t>Formation  utilisation </a:t>
            </a:r>
            <a:r>
              <a:rPr lang="fr-FR" sz="2800" dirty="0">
                <a:solidFill>
                  <a:schemeClr val="tx1"/>
                </a:solidFill>
              </a:rPr>
              <a:t>des TROD VIH, VHC en direction des médecins </a:t>
            </a:r>
            <a:r>
              <a:rPr lang="fr-FR" sz="2800" dirty="0" smtClean="0">
                <a:solidFill>
                  <a:schemeClr val="tx1"/>
                </a:solidFill>
              </a:rPr>
              <a:t>(généralistes), IDE, acteurs associatifs… </a:t>
            </a:r>
            <a:r>
              <a:rPr lang="fr-FR" sz="2800" b="1" dirty="0" smtClean="0">
                <a:solidFill>
                  <a:srgbClr val="99CC00"/>
                </a:solidFill>
              </a:rPr>
              <a:t>6 formations en 3 ans</a:t>
            </a:r>
          </a:p>
          <a:p>
            <a:pPr marL="457200" indent="-457200" algn="l" eaLnBrk="1" fontAlgn="auto" hangingPunct="1">
              <a:spcAft>
                <a:spcPts val="0"/>
              </a:spcAft>
              <a:buClr>
                <a:srgbClr val="770783"/>
              </a:buClr>
              <a:buFont typeface="Wingdings" pitchFamily="2" charset="2"/>
              <a:buChar char="Ø"/>
              <a:defRPr/>
            </a:pPr>
            <a:r>
              <a:rPr lang="fr-FR" sz="2800" dirty="0" smtClean="0">
                <a:solidFill>
                  <a:schemeClr val="tx1"/>
                </a:solidFill>
              </a:rPr>
              <a:t>Production et distribution d’affiches et flyers </a:t>
            </a:r>
            <a:r>
              <a:rPr lang="fr-FR" sz="2800" b="1" dirty="0" smtClean="0">
                <a:solidFill>
                  <a:srgbClr val="99CC00"/>
                </a:solidFill>
              </a:rPr>
              <a:t>‘‘fini </a:t>
            </a:r>
            <a:r>
              <a:rPr lang="fr-FR" sz="2800" b="1" dirty="0">
                <a:solidFill>
                  <a:srgbClr val="99CC00"/>
                </a:solidFill>
              </a:rPr>
              <a:t>de jouer avec votre </a:t>
            </a:r>
            <a:r>
              <a:rPr lang="fr-FR" sz="2800" b="1" dirty="0" smtClean="0">
                <a:solidFill>
                  <a:srgbClr val="99CC00"/>
                </a:solidFill>
              </a:rPr>
              <a:t>s</a:t>
            </a:r>
            <a:r>
              <a:rPr lang="fr-FR" b="1" dirty="0" smtClean="0">
                <a:solidFill>
                  <a:srgbClr val="99CC00"/>
                </a:solidFill>
              </a:rPr>
              <a:t>anté’’</a:t>
            </a:r>
            <a:endParaRPr lang="fr-FR" b="1" dirty="0">
              <a:solidFill>
                <a:srgbClr val="99CC00"/>
              </a:solidFill>
            </a:endParaRPr>
          </a:p>
          <a:p>
            <a:pPr algn="l" eaLnBrk="1" fontAlgn="auto" hangingPunct="1">
              <a:spcAft>
                <a:spcPts val="0"/>
              </a:spcAft>
              <a:buClr>
                <a:srgbClr val="770783"/>
              </a:buClr>
              <a:defRPr/>
            </a:pPr>
            <a:endParaRPr lang="fr-FR" dirty="0">
              <a:solidFill>
                <a:schemeClr val="tx1"/>
              </a:solidFill>
            </a:endParaRPr>
          </a:p>
          <a:p>
            <a:pPr algn="l" eaLnBrk="1" fontAlgn="auto" hangingPunct="1">
              <a:spcAft>
                <a:spcPts val="0"/>
              </a:spcAft>
              <a:buClr>
                <a:srgbClr val="770783"/>
              </a:buClr>
              <a:defRPr/>
            </a:pPr>
            <a:endParaRPr lang="fr-FR" dirty="0">
              <a:solidFill>
                <a:schemeClr val="tx1"/>
              </a:solidFill>
            </a:endParaRPr>
          </a:p>
          <a:p>
            <a:pPr lvl="0"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algn="l" eaLnBrk="1" fontAlgn="auto" hangingPunct="1">
              <a:spcAft>
                <a:spcPts val="0"/>
              </a:spcAft>
              <a:defRPr/>
            </a:pPr>
            <a:endParaRPr lang="fr-FR" b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algn="l">
              <a:defRPr/>
            </a:pPr>
            <a:endParaRPr lang="fr-FR" sz="2800" b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 algn="l">
              <a:spcAft>
                <a:spcPts val="0"/>
              </a:spcAft>
            </a:pPr>
            <a:endParaRPr lang="fr-FR" dirty="0" smtClean="0">
              <a:solidFill>
                <a:schemeClr val="tx1"/>
              </a:solidFill>
              <a:ea typeface="Calibri"/>
              <a:cs typeface="Times New Roman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fr-FR" b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eaLnBrk="1" hangingPunct="1">
              <a:defRPr/>
            </a:pPr>
            <a:endParaRPr lang="fr-FR" dirty="0" smtClean="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0" y="0"/>
            <a:ext cx="9144000" cy="360363"/>
          </a:xfrm>
          <a:prstGeom prst="rect">
            <a:avLst/>
          </a:prstGeom>
          <a:solidFill>
            <a:srgbClr val="8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altLang="fr-FR" kern="0">
              <a:solidFill>
                <a:sysClr val="windowText" lastClr="000000"/>
              </a:solidFill>
              <a:cs typeface="Arial" charset="0"/>
            </a:endParaRPr>
          </a:p>
        </p:txBody>
      </p:sp>
      <p:pic>
        <p:nvPicPr>
          <p:cNvPr id="4101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0"/>
            <a:ext cx="15144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6497638"/>
            <a:ext cx="9144000" cy="360362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altLang="fr-FR" kern="0">
              <a:solidFill>
                <a:sysClr val="windowText" lastClr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12070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8062664" cy="504056"/>
          </a:xfrm>
        </p:spPr>
        <p:txBody>
          <a:bodyPr/>
          <a:lstStyle/>
          <a:p>
            <a:pPr eaLnBrk="1" hangingPunct="1">
              <a:defRPr/>
            </a:pPr>
            <a:r>
              <a:rPr lang="fr-FR" sz="3600" b="1" dirty="0" smtClean="0"/>
              <a:t>Les </a:t>
            </a:r>
            <a:r>
              <a:rPr lang="fr-FR" sz="3600" b="1" dirty="0"/>
              <a:t>projets &amp; études mis en </a:t>
            </a:r>
            <a:r>
              <a:rPr lang="fr-FR" sz="3600" b="1" dirty="0" smtClean="0"/>
              <a:t>œuvre</a:t>
            </a:r>
            <a:endParaRPr lang="fr-FR" sz="5400" dirty="0" smtClean="0"/>
          </a:p>
        </p:txBody>
      </p:sp>
      <p:sp>
        <p:nvSpPr>
          <p:cNvPr id="2051" name="Sous-titre 2"/>
          <p:cNvSpPr>
            <a:spLocks noGrp="1"/>
          </p:cNvSpPr>
          <p:nvPr>
            <p:ph type="subTitle" idx="1"/>
          </p:nvPr>
        </p:nvSpPr>
        <p:spPr>
          <a:xfrm>
            <a:off x="10417" y="1628800"/>
            <a:ext cx="9108504" cy="4868838"/>
          </a:xfrm>
        </p:spPr>
        <p:txBody>
          <a:bodyPr/>
          <a:lstStyle/>
          <a:p>
            <a:pPr lvl="0" algn="l" eaLnBrk="1" fontAlgn="auto" hangingPunct="1">
              <a:spcAft>
                <a:spcPts val="0"/>
              </a:spcAft>
              <a:buClr>
                <a:srgbClr val="770783"/>
              </a:buClr>
              <a:defRPr/>
            </a:pPr>
            <a:r>
              <a:rPr lang="fr-FR" b="1" dirty="0" smtClean="0">
                <a:solidFill>
                  <a:srgbClr val="99CC00"/>
                </a:solidFill>
              </a:rPr>
              <a:t>Education Thérapeutique du Patient (ETP):</a:t>
            </a:r>
          </a:p>
          <a:p>
            <a:pPr marL="457200" indent="-457200" algn="l" eaLnBrk="1" fontAlgn="auto" hangingPunct="1">
              <a:spcAft>
                <a:spcPts val="0"/>
              </a:spcAft>
              <a:buClr>
                <a:srgbClr val="770783"/>
              </a:buClr>
              <a:buFont typeface="Wingdings" pitchFamily="2" charset="2"/>
              <a:buChar char="Ø"/>
              <a:defRPr/>
            </a:pPr>
            <a:r>
              <a:rPr lang="fr-FR" sz="2800" dirty="0" smtClean="0">
                <a:solidFill>
                  <a:schemeClr val="tx1"/>
                </a:solidFill>
              </a:rPr>
              <a:t>Co-construction et/ou accompagnement des programmes d’ETP du territoire</a:t>
            </a:r>
          </a:p>
          <a:p>
            <a:pPr marL="457200" indent="-457200" algn="l" eaLnBrk="1" fontAlgn="auto" hangingPunct="1">
              <a:spcAft>
                <a:spcPts val="0"/>
              </a:spcAft>
              <a:buClr>
                <a:srgbClr val="770783"/>
              </a:buClr>
              <a:buFont typeface="Wingdings" pitchFamily="2" charset="2"/>
              <a:buChar char="Ø"/>
              <a:defRPr/>
            </a:pPr>
            <a:r>
              <a:rPr lang="fr-FR" sz="2800" dirty="0" smtClean="0">
                <a:solidFill>
                  <a:schemeClr val="tx1"/>
                </a:solidFill>
              </a:rPr>
              <a:t>Des sessions de formation (40h) (intra/</a:t>
            </a:r>
            <a:r>
              <a:rPr lang="fr-FR" sz="2800" dirty="0" err="1" smtClean="0">
                <a:solidFill>
                  <a:schemeClr val="tx1"/>
                </a:solidFill>
              </a:rPr>
              <a:t>interCorevih</a:t>
            </a:r>
            <a:r>
              <a:rPr lang="fr-FR" sz="2800" dirty="0" smtClean="0">
                <a:solidFill>
                  <a:schemeClr val="tx1"/>
                </a:solidFill>
              </a:rPr>
              <a:t>) </a:t>
            </a:r>
            <a:r>
              <a:rPr lang="fr-FR" sz="2800" b="1" dirty="0" smtClean="0">
                <a:solidFill>
                  <a:srgbClr val="99CC00"/>
                </a:solidFill>
              </a:rPr>
              <a:t>3 sessions en 2 ans</a:t>
            </a:r>
            <a:r>
              <a:rPr lang="fr-FR" sz="2800" dirty="0" smtClean="0">
                <a:solidFill>
                  <a:schemeClr val="tx1"/>
                </a:solidFill>
              </a:rPr>
              <a:t> (hors COM)</a:t>
            </a:r>
          </a:p>
          <a:p>
            <a:pPr marL="457200" indent="-457200" algn="l" eaLnBrk="1" fontAlgn="auto" hangingPunct="1">
              <a:spcAft>
                <a:spcPts val="0"/>
              </a:spcAft>
              <a:buClr>
                <a:srgbClr val="770783"/>
              </a:buClr>
              <a:buFont typeface="Wingdings" pitchFamily="2" charset="2"/>
              <a:buChar char="Ø"/>
              <a:defRPr/>
            </a:pPr>
            <a:r>
              <a:rPr lang="fr-FR" sz="2800" b="1" dirty="0" smtClean="0">
                <a:solidFill>
                  <a:srgbClr val="99CC00"/>
                </a:solidFill>
              </a:rPr>
              <a:t>Programmes ETP </a:t>
            </a:r>
            <a:r>
              <a:rPr lang="fr-FR" sz="2800" dirty="0" smtClean="0">
                <a:solidFill>
                  <a:schemeClr val="tx1"/>
                </a:solidFill>
              </a:rPr>
              <a:t>de la </a:t>
            </a:r>
            <a:r>
              <a:rPr lang="fr-FR" sz="2800" dirty="0" err="1" smtClean="0">
                <a:solidFill>
                  <a:schemeClr val="tx1"/>
                </a:solidFill>
              </a:rPr>
              <a:t>Corevih</a:t>
            </a:r>
            <a:r>
              <a:rPr lang="fr-FR" sz="2800" dirty="0" smtClean="0">
                <a:solidFill>
                  <a:schemeClr val="tx1"/>
                </a:solidFill>
              </a:rPr>
              <a:t> IDF Nord dispose:</a:t>
            </a:r>
          </a:p>
          <a:p>
            <a:pPr marL="1828800" lvl="3" indent="-457200" algn="l" eaLnBrk="1" fontAlgn="auto" hangingPunct="1">
              <a:spcAft>
                <a:spcPts val="0"/>
              </a:spcAft>
              <a:buClr>
                <a:srgbClr val="770783"/>
              </a:buClr>
              <a:buFont typeface="Arial" pitchFamily="34" charset="0"/>
              <a:buChar char="•"/>
              <a:defRPr/>
            </a:pPr>
            <a:r>
              <a:rPr lang="fr-FR" sz="2800" dirty="0" smtClean="0">
                <a:solidFill>
                  <a:schemeClr val="tx1"/>
                </a:solidFill>
              </a:rPr>
              <a:t>8 Hospitaliers </a:t>
            </a:r>
          </a:p>
          <a:p>
            <a:pPr marL="1828800" lvl="3" indent="-457200" algn="l" eaLnBrk="1" fontAlgn="auto" hangingPunct="1">
              <a:spcAft>
                <a:spcPts val="0"/>
              </a:spcAft>
              <a:buClr>
                <a:srgbClr val="770783"/>
              </a:buClr>
              <a:buFont typeface="Arial" pitchFamily="34" charset="0"/>
              <a:buChar char="•"/>
              <a:defRPr/>
            </a:pPr>
            <a:r>
              <a:rPr lang="fr-FR" sz="2800" dirty="0">
                <a:solidFill>
                  <a:schemeClr val="tx1"/>
                </a:solidFill>
              </a:rPr>
              <a:t> </a:t>
            </a:r>
            <a:r>
              <a:rPr lang="fr-FR" sz="2800" dirty="0" smtClean="0">
                <a:solidFill>
                  <a:schemeClr val="tx1"/>
                </a:solidFill>
              </a:rPr>
              <a:t>5 Associatifs</a:t>
            </a:r>
          </a:p>
          <a:p>
            <a:pPr marL="1828800" lvl="3" indent="-457200" algn="l" eaLnBrk="1" fontAlgn="auto" hangingPunct="1">
              <a:spcAft>
                <a:spcPts val="0"/>
              </a:spcAft>
              <a:buClr>
                <a:srgbClr val="770783"/>
              </a:buClr>
              <a:buFont typeface="Arial" pitchFamily="34" charset="0"/>
              <a:buChar char="•"/>
              <a:defRPr/>
            </a:pPr>
            <a:r>
              <a:rPr lang="fr-FR" sz="2800" dirty="0" smtClean="0">
                <a:solidFill>
                  <a:schemeClr val="tx1"/>
                </a:solidFill>
              </a:rPr>
              <a:t>1 Expérimental </a:t>
            </a:r>
          </a:p>
          <a:p>
            <a:pPr lvl="0"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algn="l" eaLnBrk="1" fontAlgn="auto" hangingPunct="1">
              <a:spcAft>
                <a:spcPts val="0"/>
              </a:spcAft>
              <a:defRPr/>
            </a:pPr>
            <a:endParaRPr lang="fr-FR" b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algn="l">
              <a:defRPr/>
            </a:pPr>
            <a:endParaRPr lang="fr-FR" sz="2800" b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 algn="l">
              <a:spcAft>
                <a:spcPts val="0"/>
              </a:spcAft>
            </a:pPr>
            <a:endParaRPr lang="fr-FR" dirty="0" smtClean="0">
              <a:solidFill>
                <a:schemeClr val="tx1"/>
              </a:solidFill>
              <a:ea typeface="Calibri"/>
              <a:cs typeface="Times New Roman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fr-FR" b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eaLnBrk="1" hangingPunct="1">
              <a:defRPr/>
            </a:pPr>
            <a:endParaRPr lang="fr-FR" dirty="0" smtClean="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0" y="0"/>
            <a:ext cx="9144000" cy="360363"/>
          </a:xfrm>
          <a:prstGeom prst="rect">
            <a:avLst/>
          </a:prstGeom>
          <a:solidFill>
            <a:srgbClr val="8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altLang="fr-FR" kern="0">
              <a:solidFill>
                <a:sysClr val="windowText" lastClr="000000"/>
              </a:solidFill>
              <a:cs typeface="Arial" charset="0"/>
            </a:endParaRPr>
          </a:p>
        </p:txBody>
      </p:sp>
      <p:pic>
        <p:nvPicPr>
          <p:cNvPr id="4101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0"/>
            <a:ext cx="15144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6597352"/>
            <a:ext cx="9144000" cy="260647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altLang="fr-FR" kern="0">
              <a:solidFill>
                <a:sysClr val="windowText" lastClr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6787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ctrTitle"/>
          </p:nvPr>
        </p:nvSpPr>
        <p:spPr>
          <a:xfrm>
            <a:off x="683568" y="496644"/>
            <a:ext cx="8062664" cy="772116"/>
          </a:xfrm>
        </p:spPr>
        <p:txBody>
          <a:bodyPr/>
          <a:lstStyle/>
          <a:p>
            <a:pPr eaLnBrk="1" hangingPunct="1">
              <a:defRPr/>
            </a:pPr>
            <a:r>
              <a:rPr lang="fr-FR" sz="3600" b="1" dirty="0" smtClean="0"/>
              <a:t>Les </a:t>
            </a:r>
            <a:r>
              <a:rPr lang="fr-FR" sz="3600" b="1" dirty="0"/>
              <a:t>projets &amp; études mis en </a:t>
            </a:r>
            <a:r>
              <a:rPr lang="fr-FR" sz="3600" b="1" dirty="0" smtClean="0"/>
              <a:t>œuvre</a:t>
            </a:r>
            <a:endParaRPr lang="fr-FR" sz="5400" dirty="0" smtClean="0"/>
          </a:p>
        </p:txBody>
      </p:sp>
      <p:sp>
        <p:nvSpPr>
          <p:cNvPr id="2051" name="Sous-titre 2"/>
          <p:cNvSpPr>
            <a:spLocks noGrp="1"/>
          </p:cNvSpPr>
          <p:nvPr>
            <p:ph type="subTitle" idx="1"/>
          </p:nvPr>
        </p:nvSpPr>
        <p:spPr>
          <a:xfrm>
            <a:off x="10417" y="1484784"/>
            <a:ext cx="9108504" cy="5012854"/>
          </a:xfrm>
        </p:spPr>
        <p:txBody>
          <a:bodyPr/>
          <a:lstStyle/>
          <a:p>
            <a:pPr lvl="0" algn="l" eaLnBrk="1" fontAlgn="auto" hangingPunct="1">
              <a:spcAft>
                <a:spcPts val="0"/>
              </a:spcAft>
              <a:buClr>
                <a:srgbClr val="770783"/>
              </a:buClr>
              <a:defRPr/>
            </a:pPr>
            <a:r>
              <a:rPr lang="fr-FR" b="1" dirty="0" smtClean="0">
                <a:solidFill>
                  <a:srgbClr val="99CC00"/>
                </a:solidFill>
              </a:rPr>
              <a:t>Education Thérapeutique du Patient (ETP):</a:t>
            </a:r>
          </a:p>
          <a:p>
            <a:pPr marL="457200" indent="-457200" algn="l" eaLnBrk="1" fontAlgn="auto" hangingPunct="1">
              <a:spcAft>
                <a:spcPts val="0"/>
              </a:spcAft>
              <a:buClr>
                <a:srgbClr val="770783"/>
              </a:buClr>
              <a:buFont typeface="Wingdings" pitchFamily="2" charset="2"/>
              <a:buChar char="Ø"/>
              <a:defRPr/>
            </a:pPr>
            <a:r>
              <a:rPr lang="fr-FR" sz="2800" dirty="0" smtClean="0">
                <a:solidFill>
                  <a:schemeClr val="tx1"/>
                </a:solidFill>
              </a:rPr>
              <a:t>Développement </a:t>
            </a:r>
            <a:r>
              <a:rPr lang="fr-FR" sz="2800" dirty="0">
                <a:solidFill>
                  <a:schemeClr val="tx1"/>
                </a:solidFill>
              </a:rPr>
              <a:t>de l’</a:t>
            </a:r>
            <a:r>
              <a:rPr lang="fr-FR" sz="2800" b="1" dirty="0">
                <a:solidFill>
                  <a:srgbClr val="99CC00"/>
                </a:solidFill>
              </a:rPr>
              <a:t>outil CAS </a:t>
            </a:r>
            <a:r>
              <a:rPr lang="fr-FR" sz="2800" b="1" dirty="0" err="1" smtClean="0">
                <a:solidFill>
                  <a:srgbClr val="99CC00"/>
                </a:solidFill>
              </a:rPr>
              <a:t>Vih</a:t>
            </a:r>
            <a:r>
              <a:rPr lang="fr-FR" sz="2800" b="1" dirty="0" smtClean="0">
                <a:solidFill>
                  <a:srgbClr val="99CC00"/>
                </a:solidFill>
              </a:rPr>
              <a:t>/Hépatites</a:t>
            </a:r>
          </a:p>
          <a:p>
            <a:pPr marL="457200" indent="-457200" algn="l" eaLnBrk="1" fontAlgn="auto" hangingPunct="1">
              <a:spcAft>
                <a:spcPts val="0"/>
              </a:spcAft>
              <a:buClr>
                <a:srgbClr val="770783"/>
              </a:buClr>
              <a:buFont typeface="Wingdings" pitchFamily="2" charset="2"/>
              <a:buChar char="Ø"/>
              <a:defRPr/>
            </a:pPr>
            <a:r>
              <a:rPr lang="fr-FR" sz="2800" dirty="0" smtClean="0">
                <a:solidFill>
                  <a:schemeClr val="tx1"/>
                </a:solidFill>
              </a:rPr>
              <a:t>Co pilotage </a:t>
            </a:r>
            <a:r>
              <a:rPr lang="fr-FR" sz="2800" dirty="0">
                <a:solidFill>
                  <a:schemeClr val="tx1"/>
                </a:solidFill>
              </a:rPr>
              <a:t>projet ‘‘</a:t>
            </a:r>
            <a:r>
              <a:rPr lang="fr-FR" sz="2800" b="1" dirty="0">
                <a:solidFill>
                  <a:srgbClr val="99CC00"/>
                </a:solidFill>
              </a:rPr>
              <a:t>Patients Intervenants </a:t>
            </a:r>
            <a:r>
              <a:rPr lang="fr-FR" sz="2800" dirty="0">
                <a:solidFill>
                  <a:schemeClr val="tx1"/>
                </a:solidFill>
              </a:rPr>
              <a:t>dans l’éducation thérapeutique en collectif’’ </a:t>
            </a:r>
            <a:endParaRPr lang="fr-FR" sz="2800" dirty="0" smtClean="0">
              <a:solidFill>
                <a:schemeClr val="tx1"/>
              </a:solidFill>
            </a:endParaRPr>
          </a:p>
          <a:p>
            <a:pPr marL="457200" lvl="0" indent="-457200" algn="l" eaLnBrk="1" fontAlgn="auto" hangingPunct="1">
              <a:spcAft>
                <a:spcPts val="0"/>
              </a:spcAft>
              <a:buClr>
                <a:srgbClr val="770783"/>
              </a:buClr>
              <a:buFont typeface="Wingdings" pitchFamily="2" charset="2"/>
              <a:buChar char="Ø"/>
              <a:defRPr/>
            </a:pPr>
            <a:r>
              <a:rPr lang="fr-FR" b="1" dirty="0" smtClean="0">
                <a:solidFill>
                  <a:srgbClr val="99CC00"/>
                </a:solidFill>
              </a:rPr>
              <a:t>3 communications affichées</a:t>
            </a:r>
            <a:r>
              <a:rPr lang="fr-FR" dirty="0" smtClean="0">
                <a:solidFill>
                  <a:schemeClr val="tx1"/>
                </a:solidFill>
              </a:rPr>
              <a:t> (SFLS) </a:t>
            </a:r>
          </a:p>
          <a:p>
            <a:pPr lvl="0"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algn="l" eaLnBrk="1" fontAlgn="auto" hangingPunct="1">
              <a:spcAft>
                <a:spcPts val="0"/>
              </a:spcAft>
              <a:defRPr/>
            </a:pPr>
            <a:endParaRPr lang="fr-FR" b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algn="l">
              <a:defRPr/>
            </a:pPr>
            <a:endParaRPr lang="fr-FR" sz="2800" b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 algn="l">
              <a:spcAft>
                <a:spcPts val="0"/>
              </a:spcAft>
            </a:pPr>
            <a:endParaRPr lang="fr-FR" dirty="0" smtClean="0">
              <a:solidFill>
                <a:schemeClr val="tx1"/>
              </a:solidFill>
              <a:ea typeface="Calibri"/>
              <a:cs typeface="Times New Roman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fr-FR" b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eaLnBrk="1" hangingPunct="1">
              <a:defRPr/>
            </a:pPr>
            <a:endParaRPr lang="fr-FR" dirty="0" smtClean="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0" y="0"/>
            <a:ext cx="9144000" cy="360363"/>
          </a:xfrm>
          <a:prstGeom prst="rect">
            <a:avLst/>
          </a:prstGeom>
          <a:solidFill>
            <a:srgbClr val="8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altLang="fr-FR" kern="0">
              <a:solidFill>
                <a:sysClr val="windowText" lastClr="000000"/>
              </a:solidFill>
              <a:cs typeface="Arial" charset="0"/>
            </a:endParaRPr>
          </a:p>
        </p:txBody>
      </p:sp>
      <p:pic>
        <p:nvPicPr>
          <p:cNvPr id="4101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0"/>
            <a:ext cx="15144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6597352"/>
            <a:ext cx="9144000" cy="260647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altLang="fr-FR" kern="0">
              <a:solidFill>
                <a:sysClr val="windowText" lastClr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04673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ctrTitle"/>
          </p:nvPr>
        </p:nvSpPr>
        <p:spPr>
          <a:xfrm>
            <a:off x="683568" y="476249"/>
            <a:ext cx="8062664" cy="648495"/>
          </a:xfrm>
        </p:spPr>
        <p:txBody>
          <a:bodyPr/>
          <a:lstStyle/>
          <a:p>
            <a:pPr eaLnBrk="1" hangingPunct="1">
              <a:defRPr/>
            </a:pPr>
            <a:r>
              <a:rPr lang="fr-FR" sz="3600" b="1" dirty="0" smtClean="0"/>
              <a:t>Les </a:t>
            </a:r>
            <a:r>
              <a:rPr lang="fr-FR" sz="3600" b="1" dirty="0"/>
              <a:t>projets &amp; études mis en </a:t>
            </a:r>
            <a:r>
              <a:rPr lang="fr-FR" sz="3600" b="1" dirty="0" smtClean="0"/>
              <a:t>œuvre</a:t>
            </a:r>
            <a:endParaRPr lang="fr-FR" sz="5400" dirty="0" smtClean="0"/>
          </a:p>
        </p:txBody>
      </p:sp>
      <p:sp>
        <p:nvSpPr>
          <p:cNvPr id="2051" name="Sous-titre 2"/>
          <p:cNvSpPr>
            <a:spLocks noGrp="1"/>
          </p:cNvSpPr>
          <p:nvPr>
            <p:ph type="subTitle" idx="1"/>
          </p:nvPr>
        </p:nvSpPr>
        <p:spPr>
          <a:xfrm>
            <a:off x="0" y="1196752"/>
            <a:ext cx="9108504" cy="5112568"/>
          </a:xfrm>
        </p:spPr>
        <p:txBody>
          <a:bodyPr/>
          <a:lstStyle/>
          <a:p>
            <a:pPr lvl="0" algn="l" eaLnBrk="1" fontAlgn="auto" hangingPunct="1">
              <a:spcAft>
                <a:spcPts val="0"/>
              </a:spcAft>
              <a:buClr>
                <a:srgbClr val="770783"/>
              </a:buClr>
              <a:defRPr/>
            </a:pPr>
            <a:r>
              <a:rPr lang="fr-FR" b="1" dirty="0" smtClean="0">
                <a:solidFill>
                  <a:srgbClr val="99CC00"/>
                </a:solidFill>
              </a:rPr>
              <a:t>Femme &amp; VIH:</a:t>
            </a:r>
          </a:p>
          <a:p>
            <a:pPr marL="457200" indent="-457200" algn="l" eaLnBrk="1" fontAlgn="auto" hangingPunct="1">
              <a:spcAft>
                <a:spcPts val="0"/>
              </a:spcAft>
              <a:buClr>
                <a:srgbClr val="770783"/>
              </a:buClr>
              <a:buFont typeface="Wingdings" pitchFamily="2" charset="2"/>
              <a:buChar char="Ø"/>
              <a:defRPr/>
            </a:pPr>
            <a:r>
              <a:rPr lang="fr-FR" sz="2800" b="1" dirty="0" smtClean="0">
                <a:solidFill>
                  <a:srgbClr val="99CC00"/>
                </a:solidFill>
              </a:rPr>
              <a:t>Etat des lieux </a:t>
            </a:r>
            <a:r>
              <a:rPr lang="fr-FR" sz="2800" dirty="0" smtClean="0">
                <a:solidFill>
                  <a:schemeClr val="tx1"/>
                </a:solidFill>
              </a:rPr>
              <a:t>de la </a:t>
            </a:r>
            <a:r>
              <a:rPr lang="fr-FR" sz="2800" dirty="0">
                <a:solidFill>
                  <a:schemeClr val="tx1"/>
                </a:solidFill>
              </a:rPr>
              <a:t>surveillance des femmes vivant avec le VIH sur le </a:t>
            </a:r>
            <a:r>
              <a:rPr lang="fr-FR" sz="2800" dirty="0" smtClean="0">
                <a:solidFill>
                  <a:schemeClr val="tx1"/>
                </a:solidFill>
              </a:rPr>
              <a:t>plan gynécologique</a:t>
            </a:r>
            <a:r>
              <a:rPr lang="fr-FR" sz="2800" dirty="0">
                <a:solidFill>
                  <a:schemeClr val="tx1"/>
                </a:solidFill>
              </a:rPr>
              <a:t>, en vigueur dans les différents </a:t>
            </a:r>
            <a:r>
              <a:rPr lang="fr-FR" sz="2800" dirty="0" smtClean="0">
                <a:solidFill>
                  <a:schemeClr val="tx1"/>
                </a:solidFill>
              </a:rPr>
              <a:t>établissements; </a:t>
            </a:r>
            <a:r>
              <a:rPr lang="fr-FR" sz="2800" b="1" dirty="0" smtClean="0">
                <a:solidFill>
                  <a:srgbClr val="99CC00"/>
                </a:solidFill>
              </a:rPr>
              <a:t>permettant</a:t>
            </a:r>
            <a:r>
              <a:rPr lang="fr-FR" sz="2800" dirty="0" smtClean="0">
                <a:solidFill>
                  <a:schemeClr val="tx1"/>
                </a:solidFill>
              </a:rPr>
              <a:t>:</a:t>
            </a:r>
          </a:p>
          <a:p>
            <a:pPr marL="457200" indent="-457200" algn="l" eaLnBrk="1" fontAlgn="auto" hangingPunct="1">
              <a:spcAft>
                <a:spcPts val="0"/>
              </a:spcAft>
              <a:buClr>
                <a:srgbClr val="770783"/>
              </a:buClr>
              <a:buFont typeface="Wingdings" pitchFamily="2" charset="2"/>
              <a:buChar char="Ø"/>
              <a:defRPr/>
            </a:pPr>
            <a:r>
              <a:rPr lang="fr-FR" sz="2800" dirty="0" smtClean="0">
                <a:solidFill>
                  <a:schemeClr val="tx1"/>
                </a:solidFill>
              </a:rPr>
              <a:t>Thèse de médecine réalisée sur ‘‘la </a:t>
            </a:r>
            <a:r>
              <a:rPr lang="fr-FR" sz="2800" dirty="0">
                <a:solidFill>
                  <a:schemeClr val="tx1"/>
                </a:solidFill>
              </a:rPr>
              <a:t>prise en charge des patientes vivant avec le VIH sur le territoire de la CORVIH-IDF Nord en ce qui concerne la prévention des cancers du col de l’utérus est elle conforme aux recommandations du rapport </a:t>
            </a:r>
            <a:r>
              <a:rPr lang="fr-FR" sz="2800" dirty="0" err="1">
                <a:solidFill>
                  <a:schemeClr val="tx1"/>
                </a:solidFill>
              </a:rPr>
              <a:t>Morlat</a:t>
            </a:r>
            <a:r>
              <a:rPr lang="fr-FR" sz="2800" dirty="0">
                <a:solidFill>
                  <a:schemeClr val="tx1"/>
                </a:solidFill>
              </a:rPr>
              <a:t> 2013 ?’’: </a:t>
            </a:r>
            <a:r>
              <a:rPr lang="fr-FR" sz="2800" b="1" dirty="0" smtClean="0">
                <a:solidFill>
                  <a:srgbClr val="99CC00"/>
                </a:solidFill>
              </a:rPr>
              <a:t>216 </a:t>
            </a:r>
            <a:r>
              <a:rPr lang="fr-FR" sz="2800" b="1" dirty="0">
                <a:solidFill>
                  <a:srgbClr val="99CC00"/>
                </a:solidFill>
              </a:rPr>
              <a:t>patientes </a:t>
            </a:r>
            <a:r>
              <a:rPr lang="fr-FR" sz="2800" b="1" dirty="0" smtClean="0">
                <a:solidFill>
                  <a:srgbClr val="99CC00"/>
                </a:solidFill>
              </a:rPr>
              <a:t>inclus dans 5 centres montre qu’environ </a:t>
            </a:r>
            <a:r>
              <a:rPr lang="fr-FR" sz="2800" b="1" dirty="0">
                <a:solidFill>
                  <a:srgbClr val="99CC00"/>
                </a:solidFill>
              </a:rPr>
              <a:t>47</a:t>
            </a:r>
            <a:r>
              <a:rPr lang="fr-FR" sz="2800" b="1" dirty="0" smtClean="0">
                <a:solidFill>
                  <a:srgbClr val="99CC00"/>
                </a:solidFill>
              </a:rPr>
              <a:t>% ont un frottis </a:t>
            </a:r>
            <a:r>
              <a:rPr lang="fr-FR" sz="2800" b="1" dirty="0">
                <a:solidFill>
                  <a:srgbClr val="99CC00"/>
                </a:solidFill>
              </a:rPr>
              <a:t>datant de moins de 2 </a:t>
            </a:r>
            <a:r>
              <a:rPr lang="fr-FR" sz="2800" b="1" dirty="0" smtClean="0">
                <a:solidFill>
                  <a:srgbClr val="99CC00"/>
                </a:solidFill>
              </a:rPr>
              <a:t>ans. </a:t>
            </a:r>
            <a:endParaRPr lang="fr-FR" sz="2800" b="1" dirty="0">
              <a:solidFill>
                <a:srgbClr val="99CC00"/>
              </a:solidFill>
            </a:endParaRPr>
          </a:p>
          <a:p>
            <a:pPr lvl="0" algn="l" eaLnBrk="1" fontAlgn="auto" hangingPunct="1">
              <a:spcAft>
                <a:spcPts val="0"/>
              </a:spcAft>
              <a:defRPr/>
            </a:pPr>
            <a:endParaRPr lang="fr-FR" sz="3600" dirty="0" smtClean="0"/>
          </a:p>
          <a:p>
            <a:pPr algn="l" eaLnBrk="1" fontAlgn="auto" hangingPunct="1">
              <a:spcAft>
                <a:spcPts val="0"/>
              </a:spcAft>
              <a:defRPr/>
            </a:pPr>
            <a:endParaRPr lang="fr-FR" b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algn="l">
              <a:defRPr/>
            </a:pPr>
            <a:endParaRPr lang="fr-FR" sz="2800" b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 algn="l">
              <a:spcAft>
                <a:spcPts val="0"/>
              </a:spcAft>
            </a:pPr>
            <a:endParaRPr lang="fr-FR" dirty="0" smtClean="0">
              <a:solidFill>
                <a:schemeClr val="tx1"/>
              </a:solidFill>
              <a:ea typeface="Calibri"/>
              <a:cs typeface="Times New Roman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fr-FR" b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eaLnBrk="1" hangingPunct="1">
              <a:defRPr/>
            </a:pPr>
            <a:endParaRPr lang="fr-FR" dirty="0" smtClean="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0" y="0"/>
            <a:ext cx="9144000" cy="360363"/>
          </a:xfrm>
          <a:prstGeom prst="rect">
            <a:avLst/>
          </a:prstGeom>
          <a:solidFill>
            <a:srgbClr val="8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altLang="fr-FR" kern="0">
              <a:solidFill>
                <a:sysClr val="windowText" lastClr="000000"/>
              </a:solidFill>
              <a:cs typeface="Arial" charset="0"/>
            </a:endParaRPr>
          </a:p>
        </p:txBody>
      </p:sp>
      <p:pic>
        <p:nvPicPr>
          <p:cNvPr id="4101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0"/>
            <a:ext cx="15144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6597352"/>
            <a:ext cx="9144000" cy="260647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altLang="fr-FR" kern="0">
              <a:solidFill>
                <a:sysClr val="windowText" lastClr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04700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ctrTitle"/>
          </p:nvPr>
        </p:nvSpPr>
        <p:spPr>
          <a:xfrm>
            <a:off x="683568" y="476250"/>
            <a:ext cx="8062664" cy="720502"/>
          </a:xfrm>
        </p:spPr>
        <p:txBody>
          <a:bodyPr/>
          <a:lstStyle/>
          <a:p>
            <a:pPr eaLnBrk="1" hangingPunct="1">
              <a:defRPr/>
            </a:pPr>
            <a:r>
              <a:rPr lang="fr-FR" sz="3600" b="1" dirty="0" smtClean="0"/>
              <a:t>Les </a:t>
            </a:r>
            <a:r>
              <a:rPr lang="fr-FR" sz="3600" b="1" dirty="0"/>
              <a:t>projets &amp; études mis en </a:t>
            </a:r>
            <a:r>
              <a:rPr lang="fr-FR" sz="3600" b="1" dirty="0" smtClean="0"/>
              <a:t>œuvre</a:t>
            </a:r>
            <a:endParaRPr lang="fr-FR" sz="5400" dirty="0" smtClean="0"/>
          </a:p>
        </p:txBody>
      </p:sp>
      <p:sp>
        <p:nvSpPr>
          <p:cNvPr id="2051" name="Sous-titre 2"/>
          <p:cNvSpPr>
            <a:spLocks noGrp="1"/>
          </p:cNvSpPr>
          <p:nvPr>
            <p:ph type="subTitle" idx="1"/>
          </p:nvPr>
        </p:nvSpPr>
        <p:spPr>
          <a:xfrm>
            <a:off x="48925" y="1340768"/>
            <a:ext cx="9108504" cy="3960440"/>
          </a:xfrm>
        </p:spPr>
        <p:txBody>
          <a:bodyPr/>
          <a:lstStyle/>
          <a:p>
            <a:pPr lvl="0" algn="l" eaLnBrk="1" fontAlgn="auto" hangingPunct="1">
              <a:spcAft>
                <a:spcPts val="0"/>
              </a:spcAft>
              <a:buClr>
                <a:srgbClr val="770783"/>
              </a:buClr>
              <a:defRPr/>
            </a:pPr>
            <a:r>
              <a:rPr lang="fr-FR" b="1" dirty="0" smtClean="0">
                <a:solidFill>
                  <a:srgbClr val="99CC00"/>
                </a:solidFill>
              </a:rPr>
              <a:t>Femme &amp; VIH:</a:t>
            </a:r>
          </a:p>
          <a:p>
            <a:pPr marL="457200" indent="-457200" algn="l" eaLnBrk="1" fontAlgn="auto" hangingPunct="1">
              <a:spcAft>
                <a:spcPts val="0"/>
              </a:spcAft>
              <a:buClr>
                <a:srgbClr val="770783"/>
              </a:buClr>
              <a:buFont typeface="Wingdings" pitchFamily="2" charset="2"/>
              <a:buChar char="Ø"/>
              <a:defRPr/>
            </a:pPr>
            <a:r>
              <a:rPr lang="fr-FR" sz="2800" b="1" dirty="0" smtClean="0">
                <a:solidFill>
                  <a:srgbClr val="99CC00"/>
                </a:solidFill>
              </a:rPr>
              <a:t>Thèse </a:t>
            </a:r>
            <a:r>
              <a:rPr lang="fr-FR" sz="2800" b="1" dirty="0">
                <a:solidFill>
                  <a:srgbClr val="99CC00"/>
                </a:solidFill>
              </a:rPr>
              <a:t>de </a:t>
            </a:r>
            <a:r>
              <a:rPr lang="fr-FR" sz="2800" b="1" dirty="0" smtClean="0">
                <a:solidFill>
                  <a:srgbClr val="99CC00"/>
                </a:solidFill>
              </a:rPr>
              <a:t>médecine en cours </a:t>
            </a:r>
            <a:r>
              <a:rPr lang="fr-FR" sz="2800" dirty="0" smtClean="0">
                <a:solidFill>
                  <a:schemeClr val="tx1"/>
                </a:solidFill>
              </a:rPr>
              <a:t>sur ‘‘Acceptabilité </a:t>
            </a:r>
            <a:r>
              <a:rPr lang="fr-FR" sz="2800" dirty="0">
                <a:solidFill>
                  <a:schemeClr val="tx1"/>
                </a:solidFill>
              </a:rPr>
              <a:t>des auto prélèvements HPV chez les femmes VIH dans le dépistage du cancer du col de </a:t>
            </a:r>
            <a:r>
              <a:rPr lang="fr-FR" sz="2800" dirty="0" smtClean="0">
                <a:solidFill>
                  <a:schemeClr val="tx1"/>
                </a:solidFill>
              </a:rPr>
              <a:t>l’utérus’’</a:t>
            </a:r>
          </a:p>
          <a:p>
            <a:pPr marL="457200" indent="-457200" algn="l" eaLnBrk="1" fontAlgn="auto" hangingPunct="1">
              <a:spcAft>
                <a:spcPts val="0"/>
              </a:spcAft>
              <a:buClr>
                <a:srgbClr val="770783"/>
              </a:buClr>
              <a:buFont typeface="Wingdings" pitchFamily="2" charset="2"/>
              <a:buChar char="Ø"/>
              <a:defRPr/>
            </a:pPr>
            <a:r>
              <a:rPr lang="fr-FR" sz="2800" b="1" dirty="0" smtClean="0">
                <a:solidFill>
                  <a:srgbClr val="99CC00"/>
                </a:solidFill>
              </a:rPr>
              <a:t>1 communication </a:t>
            </a:r>
            <a:r>
              <a:rPr lang="fr-FR" sz="2800" dirty="0" smtClean="0">
                <a:solidFill>
                  <a:schemeClr val="tx1"/>
                </a:solidFill>
              </a:rPr>
              <a:t>SFLS</a:t>
            </a:r>
            <a:endParaRPr lang="fr-FR" sz="2800" dirty="0" smtClean="0"/>
          </a:p>
          <a:p>
            <a:pPr lvl="0"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algn="l" eaLnBrk="1" fontAlgn="auto" hangingPunct="1">
              <a:spcAft>
                <a:spcPts val="0"/>
              </a:spcAft>
              <a:defRPr/>
            </a:pPr>
            <a:endParaRPr lang="fr-FR" b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algn="l">
              <a:defRPr/>
            </a:pPr>
            <a:endParaRPr lang="fr-FR" sz="2800" b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 algn="l">
              <a:spcAft>
                <a:spcPts val="0"/>
              </a:spcAft>
            </a:pPr>
            <a:endParaRPr lang="fr-FR" dirty="0" smtClean="0">
              <a:solidFill>
                <a:schemeClr val="tx1"/>
              </a:solidFill>
              <a:ea typeface="Calibri"/>
              <a:cs typeface="Times New Roman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fr-FR" b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eaLnBrk="1" hangingPunct="1">
              <a:defRPr/>
            </a:pPr>
            <a:endParaRPr lang="fr-FR" dirty="0" smtClean="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0" y="0"/>
            <a:ext cx="9144000" cy="360363"/>
          </a:xfrm>
          <a:prstGeom prst="rect">
            <a:avLst/>
          </a:prstGeom>
          <a:solidFill>
            <a:srgbClr val="8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altLang="fr-FR" kern="0">
              <a:solidFill>
                <a:sysClr val="windowText" lastClr="000000"/>
              </a:solidFill>
              <a:cs typeface="Arial" charset="0"/>
            </a:endParaRPr>
          </a:p>
        </p:txBody>
      </p:sp>
      <p:pic>
        <p:nvPicPr>
          <p:cNvPr id="4101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0"/>
            <a:ext cx="15144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6597352"/>
            <a:ext cx="9144000" cy="260647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altLang="fr-FR" kern="0">
              <a:solidFill>
                <a:sysClr val="windowText" lastClr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40707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476250"/>
            <a:ext cx="8229600" cy="576263"/>
          </a:xfrm>
        </p:spPr>
        <p:txBody>
          <a:bodyPr lIns="91320" tIns="45663" rIns="91320" bIns="45663"/>
          <a:lstStyle/>
          <a:p>
            <a:pPr eaLnBrk="1" hangingPunct="1">
              <a:defRPr/>
            </a:pPr>
            <a:r>
              <a:rPr lang="fr-FR" b="1" u="sng" dirty="0">
                <a:solidFill>
                  <a:srgbClr val="1C1C1C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mbria" charset="0"/>
              </a:rPr>
              <a:t>Ordre du jour</a:t>
            </a:r>
            <a:r>
              <a:rPr lang="fr-FR" dirty="0"/>
              <a:t> 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0825" y="1484313"/>
            <a:ext cx="8642350" cy="4824412"/>
          </a:xfrm>
        </p:spPr>
        <p:txBody>
          <a:bodyPr lIns="91320" tIns="45663" rIns="91320" bIns="45663"/>
          <a:lstStyle/>
          <a:p>
            <a:pPr marL="0" lvl="0" indent="0">
              <a:buNone/>
            </a:pPr>
            <a:r>
              <a:rPr lang="fr-FR" b="1" dirty="0" smtClean="0">
                <a:solidFill>
                  <a:srgbClr val="770783"/>
                </a:solidFill>
              </a:rPr>
              <a:t>1.</a:t>
            </a:r>
            <a:r>
              <a:rPr lang="fr-FR" dirty="0" smtClean="0"/>
              <a:t> </a:t>
            </a:r>
            <a:r>
              <a:rPr lang="fr-FR" dirty="0"/>
              <a:t>Bilan du mandat et échange avec les membres du comité sur le mandat écoulé et leur travail au sein de la </a:t>
            </a:r>
            <a:r>
              <a:rPr lang="fr-FR" dirty="0" err="1"/>
              <a:t>Corevih</a:t>
            </a:r>
            <a:r>
              <a:rPr lang="fr-FR" dirty="0"/>
              <a:t> </a:t>
            </a:r>
          </a:p>
          <a:p>
            <a:pPr lvl="0"/>
            <a:r>
              <a:rPr lang="fr-FR" dirty="0"/>
              <a:t>Propositions/ suggestions de </a:t>
            </a:r>
            <a:r>
              <a:rPr lang="fr-FR" dirty="0" smtClean="0"/>
              <a:t>priorités </a:t>
            </a:r>
            <a:r>
              <a:rPr lang="fr-FR" dirty="0"/>
              <a:t>pour un nouveau comité et un nouveau territoire</a:t>
            </a:r>
          </a:p>
          <a:p>
            <a:pPr marL="0" lvl="0" indent="0">
              <a:buNone/>
            </a:pPr>
            <a:r>
              <a:rPr lang="fr-FR" b="1" dirty="0" smtClean="0">
                <a:solidFill>
                  <a:srgbClr val="770783"/>
                </a:solidFill>
              </a:rPr>
              <a:t>2.</a:t>
            </a:r>
            <a:r>
              <a:rPr lang="fr-FR" dirty="0" smtClean="0"/>
              <a:t> Les </a:t>
            </a:r>
            <a:r>
              <a:rPr lang="fr-FR" dirty="0"/>
              <a:t>indicateurs épidémiologiques territoriaux avec un focus sur l’Ile de France </a:t>
            </a:r>
            <a:r>
              <a:rPr lang="fr-FR" b="1" dirty="0"/>
              <a:t>(</a:t>
            </a:r>
            <a:r>
              <a:rPr lang="fr-FR" b="1" dirty="0" smtClean="0"/>
              <a:t>Virginie </a:t>
            </a:r>
            <a:r>
              <a:rPr lang="fr-FR" b="1" dirty="0" err="1" smtClean="0"/>
              <a:t>Supervie</a:t>
            </a:r>
            <a:r>
              <a:rPr lang="fr-FR" b="1" dirty="0" smtClean="0"/>
              <a:t>)</a:t>
            </a:r>
            <a:r>
              <a:rPr lang="fr-FR" dirty="0"/>
              <a:t> </a:t>
            </a: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0" y="0"/>
            <a:ext cx="9144000" cy="360363"/>
          </a:xfrm>
          <a:prstGeom prst="rect">
            <a:avLst/>
          </a:prstGeom>
          <a:solidFill>
            <a:srgbClr val="8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>
              <a:ea typeface="ＭＳ Ｐゴシック" charset="0"/>
            </a:endParaRPr>
          </a:p>
        </p:txBody>
      </p:sp>
      <p:pic>
        <p:nvPicPr>
          <p:cNvPr id="10245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08400" y="0"/>
            <a:ext cx="1514475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0" y="6497638"/>
            <a:ext cx="9144000" cy="3603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589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ctrTitle"/>
          </p:nvPr>
        </p:nvSpPr>
        <p:spPr>
          <a:xfrm>
            <a:off x="683568" y="471854"/>
            <a:ext cx="8062664" cy="796906"/>
          </a:xfrm>
        </p:spPr>
        <p:txBody>
          <a:bodyPr/>
          <a:lstStyle/>
          <a:p>
            <a:pPr eaLnBrk="1" hangingPunct="1">
              <a:defRPr/>
            </a:pPr>
            <a:r>
              <a:rPr lang="fr-FR" sz="3600" b="1" dirty="0" smtClean="0"/>
              <a:t>Les </a:t>
            </a:r>
            <a:r>
              <a:rPr lang="fr-FR" sz="3600" b="1" dirty="0"/>
              <a:t>projets &amp; études mis en </a:t>
            </a:r>
            <a:r>
              <a:rPr lang="fr-FR" sz="3600" b="1" dirty="0" smtClean="0"/>
              <a:t>œuvre</a:t>
            </a:r>
            <a:endParaRPr lang="fr-FR" sz="5400" dirty="0" smtClean="0"/>
          </a:p>
        </p:txBody>
      </p:sp>
      <p:sp>
        <p:nvSpPr>
          <p:cNvPr id="2051" name="Sous-titre 2"/>
          <p:cNvSpPr>
            <a:spLocks noGrp="1"/>
          </p:cNvSpPr>
          <p:nvPr>
            <p:ph type="subTitle" idx="1"/>
          </p:nvPr>
        </p:nvSpPr>
        <p:spPr>
          <a:xfrm>
            <a:off x="363" y="1556792"/>
            <a:ext cx="9108504" cy="4896544"/>
          </a:xfrm>
        </p:spPr>
        <p:txBody>
          <a:bodyPr/>
          <a:lstStyle/>
          <a:p>
            <a:pPr lvl="0" algn="l" eaLnBrk="1" fontAlgn="auto" hangingPunct="1">
              <a:spcAft>
                <a:spcPts val="0"/>
              </a:spcAft>
              <a:buClr>
                <a:srgbClr val="770783"/>
              </a:buClr>
              <a:defRPr/>
            </a:pPr>
            <a:r>
              <a:rPr lang="fr-FR" b="1" dirty="0" smtClean="0">
                <a:solidFill>
                  <a:srgbClr val="99CC00"/>
                </a:solidFill>
              </a:rPr>
              <a:t>SPA/ Tabac</a:t>
            </a:r>
          </a:p>
          <a:p>
            <a:pPr lvl="0" algn="l" eaLnBrk="1" fontAlgn="auto" hangingPunct="1">
              <a:spcAft>
                <a:spcPts val="0"/>
              </a:spcAft>
              <a:buClr>
                <a:srgbClr val="770783"/>
              </a:buClr>
              <a:defRPr/>
            </a:pPr>
            <a:r>
              <a:rPr lang="fr-FR" b="1" dirty="0" smtClean="0">
                <a:solidFill>
                  <a:srgbClr val="99CC00"/>
                </a:solidFill>
              </a:rPr>
              <a:t>Tabac</a:t>
            </a:r>
          </a:p>
          <a:p>
            <a:pPr marL="457200" indent="-457200" algn="l" eaLnBrk="1" fontAlgn="auto" hangingPunct="1">
              <a:spcAft>
                <a:spcPts val="0"/>
              </a:spcAft>
              <a:buClr>
                <a:srgbClr val="770783"/>
              </a:buClr>
              <a:buFont typeface="Wingdings" pitchFamily="2" charset="2"/>
              <a:buChar char="Ø"/>
              <a:defRPr/>
            </a:pPr>
            <a:r>
              <a:rPr lang="fr-FR" dirty="0" smtClean="0">
                <a:solidFill>
                  <a:schemeClr val="tx1"/>
                </a:solidFill>
              </a:rPr>
              <a:t>Projet </a:t>
            </a:r>
            <a:r>
              <a:rPr lang="fr-FR" dirty="0">
                <a:solidFill>
                  <a:schemeClr val="tx1"/>
                </a:solidFill>
              </a:rPr>
              <a:t>d’aide </a:t>
            </a:r>
            <a:r>
              <a:rPr lang="fr-FR" dirty="0" smtClean="0">
                <a:solidFill>
                  <a:schemeClr val="tx1"/>
                </a:solidFill>
              </a:rPr>
              <a:t>optimisée </a:t>
            </a:r>
            <a:r>
              <a:rPr lang="fr-FR" dirty="0">
                <a:solidFill>
                  <a:schemeClr val="tx1"/>
                </a:solidFill>
              </a:rPr>
              <a:t>au sevrage </a:t>
            </a:r>
            <a:r>
              <a:rPr lang="fr-FR" dirty="0" smtClean="0">
                <a:solidFill>
                  <a:schemeClr val="tx1"/>
                </a:solidFill>
              </a:rPr>
              <a:t>tabagique (accès </a:t>
            </a:r>
            <a:r>
              <a:rPr lang="fr-FR" dirty="0">
                <a:solidFill>
                  <a:schemeClr val="tx1"/>
                </a:solidFill>
              </a:rPr>
              <a:t>gratuit à une consultation de </a:t>
            </a:r>
            <a:r>
              <a:rPr lang="fr-FR" dirty="0" err="1" smtClean="0">
                <a:solidFill>
                  <a:schemeClr val="tx1"/>
                </a:solidFill>
              </a:rPr>
              <a:t>tabacologie</a:t>
            </a:r>
            <a:r>
              <a:rPr lang="fr-FR" dirty="0" smtClean="0">
                <a:solidFill>
                  <a:schemeClr val="tx1"/>
                </a:solidFill>
              </a:rPr>
              <a:t> et </a:t>
            </a:r>
            <a:r>
              <a:rPr lang="fr-FR" dirty="0">
                <a:solidFill>
                  <a:schemeClr val="tx1"/>
                </a:solidFill>
              </a:rPr>
              <a:t>à une substitution </a:t>
            </a:r>
            <a:r>
              <a:rPr lang="fr-FR" dirty="0" smtClean="0">
                <a:solidFill>
                  <a:schemeClr val="tx1"/>
                </a:solidFill>
              </a:rPr>
              <a:t>nicotinique):</a:t>
            </a:r>
          </a:p>
          <a:p>
            <a:pPr marL="2743200" lvl="5" indent="-457200" algn="l">
              <a:buClr>
                <a:srgbClr val="770783"/>
              </a:buClr>
              <a:buFont typeface="Arial" pitchFamily="34" charset="0"/>
              <a:buChar char="•"/>
              <a:defRPr/>
            </a:pPr>
            <a:r>
              <a:rPr lang="fr-FR" sz="2800" dirty="0" smtClean="0">
                <a:solidFill>
                  <a:schemeClr val="tx1"/>
                </a:solidFill>
              </a:rPr>
              <a:t>34/40 patients inclus</a:t>
            </a:r>
          </a:p>
          <a:p>
            <a:pPr marL="2743200" lvl="5" indent="-457200" algn="l">
              <a:buClr>
                <a:srgbClr val="770783"/>
              </a:buClr>
              <a:buFont typeface="Arial" pitchFamily="34" charset="0"/>
              <a:buChar char="•"/>
              <a:defRPr/>
            </a:pPr>
            <a:r>
              <a:rPr lang="fr-FR" sz="2800" dirty="0" smtClean="0">
                <a:solidFill>
                  <a:schemeClr val="tx1"/>
                </a:solidFill>
              </a:rPr>
              <a:t>22 PDV</a:t>
            </a:r>
          </a:p>
          <a:p>
            <a:pPr marL="2743200" lvl="5" indent="-457200" algn="l">
              <a:buClr>
                <a:srgbClr val="770783"/>
              </a:buClr>
              <a:buFont typeface="Arial" pitchFamily="34" charset="0"/>
              <a:buChar char="•"/>
              <a:defRPr/>
            </a:pPr>
            <a:r>
              <a:rPr lang="fr-FR" sz="2800" dirty="0" smtClean="0">
                <a:solidFill>
                  <a:schemeClr val="tx1"/>
                </a:solidFill>
              </a:rPr>
              <a:t>6 sevrés  </a:t>
            </a:r>
            <a:endParaRPr lang="fr-FR" sz="2800" dirty="0" smtClean="0"/>
          </a:p>
          <a:p>
            <a:pPr algn="l">
              <a:defRPr/>
            </a:pPr>
            <a:endParaRPr lang="fr-FR" sz="2800" b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 algn="l">
              <a:spcAft>
                <a:spcPts val="0"/>
              </a:spcAft>
            </a:pPr>
            <a:endParaRPr lang="fr-FR" dirty="0" smtClean="0">
              <a:solidFill>
                <a:schemeClr val="tx1"/>
              </a:solidFill>
              <a:ea typeface="Calibri"/>
              <a:cs typeface="Times New Roman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fr-FR" b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eaLnBrk="1" hangingPunct="1">
              <a:defRPr/>
            </a:pPr>
            <a:endParaRPr lang="fr-FR" dirty="0" smtClean="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0" y="0"/>
            <a:ext cx="9144000" cy="360363"/>
          </a:xfrm>
          <a:prstGeom prst="rect">
            <a:avLst/>
          </a:prstGeom>
          <a:solidFill>
            <a:srgbClr val="8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altLang="fr-FR" kern="0">
              <a:solidFill>
                <a:sysClr val="windowText" lastClr="000000"/>
              </a:solidFill>
              <a:cs typeface="Arial" charset="0"/>
            </a:endParaRPr>
          </a:p>
        </p:txBody>
      </p:sp>
      <p:pic>
        <p:nvPicPr>
          <p:cNvPr id="4101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0"/>
            <a:ext cx="15144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6597352"/>
            <a:ext cx="9144000" cy="260647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altLang="fr-FR" kern="0">
              <a:solidFill>
                <a:sysClr val="windowText" lastClr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33680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ctrTitle"/>
          </p:nvPr>
        </p:nvSpPr>
        <p:spPr>
          <a:xfrm>
            <a:off x="683568" y="471854"/>
            <a:ext cx="8062664" cy="652890"/>
          </a:xfrm>
        </p:spPr>
        <p:txBody>
          <a:bodyPr/>
          <a:lstStyle/>
          <a:p>
            <a:pPr eaLnBrk="1" hangingPunct="1">
              <a:defRPr/>
            </a:pPr>
            <a:r>
              <a:rPr lang="fr-FR" sz="3600" b="1" dirty="0" smtClean="0"/>
              <a:t>Les </a:t>
            </a:r>
            <a:r>
              <a:rPr lang="fr-FR" sz="3600" b="1" dirty="0"/>
              <a:t>projets &amp; études mis en </a:t>
            </a:r>
            <a:r>
              <a:rPr lang="fr-FR" sz="3600" b="1" dirty="0" smtClean="0"/>
              <a:t>œuvre</a:t>
            </a:r>
            <a:endParaRPr lang="fr-FR" sz="5400" dirty="0" smtClean="0"/>
          </a:p>
        </p:txBody>
      </p:sp>
      <p:sp>
        <p:nvSpPr>
          <p:cNvPr id="2051" name="Sous-titre 2"/>
          <p:cNvSpPr>
            <a:spLocks noGrp="1"/>
          </p:cNvSpPr>
          <p:nvPr>
            <p:ph type="subTitle" idx="1"/>
          </p:nvPr>
        </p:nvSpPr>
        <p:spPr>
          <a:xfrm>
            <a:off x="10417" y="1052736"/>
            <a:ext cx="9108504" cy="5544616"/>
          </a:xfrm>
        </p:spPr>
        <p:txBody>
          <a:bodyPr/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fr-FR" b="1" dirty="0" smtClean="0">
                <a:solidFill>
                  <a:srgbClr val="99CC00"/>
                </a:solidFill>
              </a:rPr>
              <a:t>SPA</a:t>
            </a:r>
          </a:p>
          <a:p>
            <a:pPr marL="457200" indent="-457200" algn="l" eaLnBrk="1" fontAlgn="auto" hangingPunct="1">
              <a:spcAft>
                <a:spcPts val="0"/>
              </a:spcAft>
              <a:buClr>
                <a:srgbClr val="770783"/>
              </a:buClr>
              <a:buFont typeface="Wingdings" pitchFamily="2" charset="2"/>
              <a:buChar char="Ø"/>
              <a:defRPr/>
            </a:pPr>
            <a:r>
              <a:rPr lang="fr-FR" sz="2800" b="1" dirty="0" smtClean="0">
                <a:solidFill>
                  <a:srgbClr val="99CC00"/>
                </a:solidFill>
                <a:ea typeface="Calibri"/>
                <a:cs typeface="Times New Roman"/>
              </a:rPr>
              <a:t> </a:t>
            </a:r>
            <a:r>
              <a:rPr lang="fr-FR" sz="2800" b="1" dirty="0">
                <a:solidFill>
                  <a:srgbClr val="99CC00"/>
                </a:solidFill>
              </a:rPr>
              <a:t>E</a:t>
            </a:r>
            <a:r>
              <a:rPr lang="fr-FR" altLang="fr-FR" sz="2800" b="1" dirty="0" smtClean="0">
                <a:solidFill>
                  <a:srgbClr val="99CC00"/>
                </a:solidFill>
              </a:rPr>
              <a:t>tude des besoins de dépistage</a:t>
            </a:r>
            <a:r>
              <a:rPr lang="fr-FR" altLang="fr-FR" sz="2800" dirty="0" smtClean="0">
                <a:solidFill>
                  <a:schemeClr val="tx1"/>
                </a:solidFill>
              </a:rPr>
              <a:t>, de vaccination et de traitement des viroses chroniques chez les usagers de drogue (UD) du Nord-Est Parisien </a:t>
            </a:r>
            <a:r>
              <a:rPr lang="fr-FR" altLang="fr-FR" dirty="0" smtClean="0">
                <a:solidFill>
                  <a:schemeClr val="tx1"/>
                </a:solidFill>
              </a:rPr>
              <a:t>accédant aux </a:t>
            </a:r>
            <a:r>
              <a:rPr lang="fr-FR" altLang="fr-FR" dirty="0" err="1" smtClean="0">
                <a:solidFill>
                  <a:schemeClr val="tx1"/>
                </a:solidFill>
              </a:rPr>
              <a:t>Caarud</a:t>
            </a:r>
            <a:r>
              <a:rPr lang="fr-FR" altLang="fr-FR" dirty="0" smtClean="0">
                <a:solidFill>
                  <a:schemeClr val="tx1"/>
                </a:solidFill>
              </a:rPr>
              <a:t>/CSAPA</a:t>
            </a:r>
            <a:endParaRPr lang="fr-FR" b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algn="l">
              <a:defRPr/>
            </a:pPr>
            <a:r>
              <a:rPr lang="fr-FR" sz="2800" b="1" dirty="0">
                <a:solidFill>
                  <a:prstClr val="black"/>
                </a:solidFill>
                <a:ea typeface="Calibri"/>
                <a:cs typeface="Times New Roman"/>
              </a:rPr>
              <a:t>      </a:t>
            </a:r>
            <a:r>
              <a:rPr lang="fr-FR" sz="2800" b="1" dirty="0" smtClean="0">
                <a:solidFill>
                  <a:srgbClr val="99CC00"/>
                </a:solidFill>
                <a:ea typeface="Calibri"/>
                <a:cs typeface="Times New Roman"/>
              </a:rPr>
              <a:t>200 usagers interrogés sur </a:t>
            </a:r>
            <a:r>
              <a:rPr lang="fr-FR" sz="2800" b="1" dirty="0">
                <a:solidFill>
                  <a:srgbClr val="99CC00"/>
                </a:solidFill>
                <a:ea typeface="Calibri"/>
                <a:cs typeface="Times New Roman"/>
              </a:rPr>
              <a:t>4 centres </a:t>
            </a:r>
            <a:endParaRPr lang="fr-FR" sz="2800" b="1" dirty="0" smtClean="0">
              <a:solidFill>
                <a:srgbClr val="99CC00"/>
              </a:solidFill>
              <a:ea typeface="Calibri"/>
              <a:cs typeface="Times New Roman"/>
            </a:endParaRPr>
          </a:p>
          <a:p>
            <a:pPr marL="457200" lvl="0" indent="-457200" algn="l">
              <a:spcAft>
                <a:spcPts val="0"/>
              </a:spcAft>
              <a:buClr>
                <a:srgbClr val="770783"/>
              </a:buClr>
              <a:buFont typeface="Wingdings" pitchFamily="2" charset="2"/>
              <a:buChar char="Ø"/>
            </a:pPr>
            <a:r>
              <a:rPr lang="fr-FR" sz="2800" b="1" dirty="0" smtClean="0">
                <a:solidFill>
                  <a:srgbClr val="99CC00"/>
                </a:solidFill>
                <a:ea typeface="Calibri"/>
                <a:cs typeface="Times New Roman"/>
              </a:rPr>
              <a:t>Mise en place d’un projet d’orientation </a:t>
            </a:r>
            <a:r>
              <a:rPr lang="fr-FR" sz="2800" dirty="0" smtClean="0">
                <a:solidFill>
                  <a:schemeClr val="tx1"/>
                </a:solidFill>
                <a:ea typeface="Calibri"/>
                <a:cs typeface="Times New Roman"/>
              </a:rPr>
              <a:t>patients VHC des CAARUD/CSAPA </a:t>
            </a:r>
            <a:r>
              <a:rPr lang="fr-FR" sz="2800" dirty="0">
                <a:solidFill>
                  <a:schemeClr val="tx1"/>
                </a:solidFill>
                <a:ea typeface="Calibri"/>
                <a:cs typeface="Times New Roman"/>
              </a:rPr>
              <a:t>vers </a:t>
            </a:r>
            <a:r>
              <a:rPr lang="fr-FR" sz="2800" dirty="0" smtClean="0">
                <a:solidFill>
                  <a:schemeClr val="tx1"/>
                </a:solidFill>
                <a:ea typeface="Calibri"/>
                <a:cs typeface="Times New Roman"/>
              </a:rPr>
              <a:t>Bichat: </a:t>
            </a:r>
            <a:r>
              <a:rPr lang="fr-FR" sz="2800" b="1" dirty="0" smtClean="0">
                <a:solidFill>
                  <a:srgbClr val="99CC00"/>
                </a:solidFill>
                <a:ea typeface="Calibri"/>
                <a:cs typeface="Times New Roman"/>
              </a:rPr>
              <a:t>27 </a:t>
            </a:r>
            <a:r>
              <a:rPr lang="fr-FR" sz="2800" b="1" dirty="0">
                <a:solidFill>
                  <a:srgbClr val="99CC00"/>
                </a:solidFill>
                <a:ea typeface="Calibri"/>
                <a:cs typeface="Times New Roman"/>
              </a:rPr>
              <a:t>patients </a:t>
            </a:r>
            <a:r>
              <a:rPr lang="fr-FR" sz="2800" b="1" dirty="0" smtClean="0">
                <a:solidFill>
                  <a:srgbClr val="99CC00"/>
                </a:solidFill>
                <a:ea typeface="Calibri"/>
                <a:cs typeface="Times New Roman"/>
              </a:rPr>
              <a:t>orientés dont bilan </a:t>
            </a:r>
            <a:r>
              <a:rPr lang="fr-FR" sz="2800" b="1" dirty="0">
                <a:solidFill>
                  <a:srgbClr val="99CC00"/>
                </a:solidFill>
                <a:ea typeface="Calibri"/>
                <a:cs typeface="Times New Roman"/>
              </a:rPr>
              <a:t>+ consultation au SMIT </a:t>
            </a:r>
            <a:r>
              <a:rPr lang="fr-FR" sz="2800" b="1" dirty="0" smtClean="0">
                <a:solidFill>
                  <a:srgbClr val="99CC00"/>
                </a:solidFill>
                <a:ea typeface="Calibri"/>
                <a:cs typeface="Times New Roman"/>
              </a:rPr>
              <a:t>pour 12 patients</a:t>
            </a:r>
          </a:p>
          <a:p>
            <a:pPr marL="457200" lvl="0" indent="-457200" algn="l">
              <a:spcAft>
                <a:spcPts val="0"/>
              </a:spcAft>
              <a:buClr>
                <a:srgbClr val="770783"/>
              </a:buClr>
              <a:buFont typeface="Wingdings" pitchFamily="2" charset="2"/>
              <a:buChar char="Ø"/>
            </a:pPr>
            <a:r>
              <a:rPr lang="fr-FR" sz="2800" b="1" dirty="0" smtClean="0">
                <a:solidFill>
                  <a:srgbClr val="99CC00"/>
                </a:solidFill>
                <a:ea typeface="Calibri"/>
                <a:cs typeface="Times New Roman"/>
              </a:rPr>
              <a:t>3 communications affichées dans 2congrès </a:t>
            </a:r>
            <a:r>
              <a:rPr lang="fr-FR" sz="2800" b="1" dirty="0" smtClean="0">
                <a:solidFill>
                  <a:schemeClr val="tx1"/>
                </a:solidFill>
                <a:ea typeface="Calibri"/>
                <a:cs typeface="Times New Roman"/>
              </a:rPr>
              <a:t>(SFLS, ATHS)</a:t>
            </a:r>
          </a:p>
          <a:p>
            <a:pPr lvl="0" algn="l">
              <a:spcAft>
                <a:spcPts val="0"/>
              </a:spcAft>
              <a:buClr>
                <a:srgbClr val="770783"/>
              </a:buClr>
            </a:pPr>
            <a:endParaRPr lang="fr-FR" dirty="0">
              <a:solidFill>
                <a:schemeClr val="tx1"/>
              </a:solidFill>
              <a:ea typeface="Calibri"/>
              <a:cs typeface="Times New Roman"/>
            </a:endParaRPr>
          </a:p>
          <a:p>
            <a:pPr marL="457200" lvl="0" indent="-457200" algn="l">
              <a:spcAft>
                <a:spcPts val="0"/>
              </a:spcAft>
              <a:buClr>
                <a:srgbClr val="770783"/>
              </a:buClr>
              <a:buFont typeface="Wingdings" pitchFamily="2" charset="2"/>
              <a:buChar char="Ø"/>
            </a:pPr>
            <a:endParaRPr lang="fr-FR" dirty="0" smtClean="0">
              <a:solidFill>
                <a:schemeClr val="tx1"/>
              </a:solidFill>
              <a:ea typeface="Calibri"/>
              <a:cs typeface="Times New Roman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fr-FR" b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eaLnBrk="1" hangingPunct="1">
              <a:defRPr/>
            </a:pPr>
            <a:endParaRPr lang="fr-FR" dirty="0" smtClean="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0" y="0"/>
            <a:ext cx="9144000" cy="360363"/>
          </a:xfrm>
          <a:prstGeom prst="rect">
            <a:avLst/>
          </a:prstGeom>
          <a:solidFill>
            <a:srgbClr val="8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altLang="fr-FR" kern="0">
              <a:solidFill>
                <a:sysClr val="windowText" lastClr="000000"/>
              </a:solidFill>
              <a:cs typeface="Arial" charset="0"/>
            </a:endParaRPr>
          </a:p>
        </p:txBody>
      </p:sp>
      <p:pic>
        <p:nvPicPr>
          <p:cNvPr id="4101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0"/>
            <a:ext cx="15144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6597352"/>
            <a:ext cx="9144000" cy="260647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altLang="fr-FR" kern="0">
              <a:solidFill>
                <a:sysClr val="windowText" lastClr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047028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ctrTitle"/>
          </p:nvPr>
        </p:nvSpPr>
        <p:spPr>
          <a:xfrm>
            <a:off x="683568" y="471854"/>
            <a:ext cx="8062664" cy="652890"/>
          </a:xfrm>
        </p:spPr>
        <p:txBody>
          <a:bodyPr/>
          <a:lstStyle/>
          <a:p>
            <a:pPr eaLnBrk="1" hangingPunct="1">
              <a:defRPr/>
            </a:pPr>
            <a:r>
              <a:rPr lang="fr-FR" sz="3600" b="1" dirty="0" smtClean="0"/>
              <a:t>Les </a:t>
            </a:r>
            <a:r>
              <a:rPr lang="fr-FR" sz="3600" b="1" dirty="0"/>
              <a:t>projets &amp; études mis en </a:t>
            </a:r>
            <a:r>
              <a:rPr lang="fr-FR" sz="3600" b="1" dirty="0" smtClean="0"/>
              <a:t>œuvre</a:t>
            </a:r>
            <a:endParaRPr lang="fr-FR" sz="5400" dirty="0" smtClean="0"/>
          </a:p>
        </p:txBody>
      </p:sp>
      <p:sp>
        <p:nvSpPr>
          <p:cNvPr id="2051" name="Sous-titre 2"/>
          <p:cNvSpPr>
            <a:spLocks noGrp="1"/>
          </p:cNvSpPr>
          <p:nvPr>
            <p:ph type="subTitle" idx="1"/>
          </p:nvPr>
        </p:nvSpPr>
        <p:spPr>
          <a:xfrm>
            <a:off x="10417" y="1412776"/>
            <a:ext cx="9108504" cy="4824536"/>
          </a:xfrm>
        </p:spPr>
        <p:txBody>
          <a:bodyPr/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fr-FR" b="1" dirty="0" smtClean="0">
                <a:solidFill>
                  <a:srgbClr val="99CC00"/>
                </a:solidFill>
              </a:rPr>
              <a:t>Médico sociale</a:t>
            </a:r>
          </a:p>
          <a:p>
            <a:pPr marL="457200" indent="-457200" algn="l" eaLnBrk="1" fontAlgn="auto" hangingPunct="1">
              <a:spcAft>
                <a:spcPts val="0"/>
              </a:spcAft>
              <a:buClr>
                <a:srgbClr val="770783"/>
              </a:buClr>
              <a:buFont typeface="Wingdings" pitchFamily="2" charset="2"/>
              <a:buChar char="Ø"/>
              <a:defRPr/>
            </a:pPr>
            <a:r>
              <a:rPr lang="fr-FR" altLang="fr-FR" sz="2800" dirty="0" smtClean="0">
                <a:solidFill>
                  <a:schemeClr val="tx1"/>
                </a:solidFill>
              </a:rPr>
              <a:t>Etude sur l’impact de l’absence de titre de séjour sur la prise en charge de l’infection </a:t>
            </a:r>
            <a:r>
              <a:rPr lang="fr-FR" altLang="fr-FR" sz="2800" dirty="0" err="1" smtClean="0">
                <a:solidFill>
                  <a:schemeClr val="tx1"/>
                </a:solidFill>
              </a:rPr>
              <a:t>Vih</a:t>
            </a:r>
            <a:r>
              <a:rPr lang="fr-FR" altLang="fr-FR" sz="2800" dirty="0" smtClean="0">
                <a:solidFill>
                  <a:schemeClr val="tx1"/>
                </a:solidFill>
              </a:rPr>
              <a:t> dans la </a:t>
            </a:r>
            <a:r>
              <a:rPr lang="fr-FR" altLang="fr-FR" sz="2800" dirty="0" err="1" smtClean="0">
                <a:solidFill>
                  <a:schemeClr val="tx1"/>
                </a:solidFill>
              </a:rPr>
              <a:t>corevih</a:t>
            </a:r>
            <a:r>
              <a:rPr lang="fr-FR" altLang="fr-FR" sz="2800" dirty="0" smtClean="0">
                <a:solidFill>
                  <a:schemeClr val="tx1"/>
                </a:solidFill>
              </a:rPr>
              <a:t> </a:t>
            </a:r>
            <a:r>
              <a:rPr lang="fr-FR" altLang="fr-FR" sz="2800" dirty="0" err="1" smtClean="0">
                <a:solidFill>
                  <a:schemeClr val="tx1"/>
                </a:solidFill>
              </a:rPr>
              <a:t>ile-de-france</a:t>
            </a:r>
            <a:r>
              <a:rPr lang="fr-FR" altLang="fr-FR" sz="2800" dirty="0" smtClean="0">
                <a:solidFill>
                  <a:schemeClr val="tx1"/>
                </a:solidFill>
              </a:rPr>
              <a:t> nord</a:t>
            </a:r>
          </a:p>
          <a:p>
            <a:pPr marL="457200" indent="-457200" algn="l" eaLnBrk="1" fontAlgn="auto" hangingPunct="1">
              <a:spcAft>
                <a:spcPts val="0"/>
              </a:spcAft>
              <a:buClr>
                <a:srgbClr val="770783"/>
              </a:buClr>
              <a:buFont typeface="Wingdings" pitchFamily="2" charset="2"/>
              <a:buChar char="Ø"/>
              <a:defRPr/>
            </a:pPr>
            <a:r>
              <a:rPr lang="fr-FR" altLang="fr-FR" sz="2800" dirty="0">
                <a:solidFill>
                  <a:schemeClr val="tx1"/>
                </a:solidFill>
              </a:rPr>
              <a:t>Mise en place d’un groupe de </a:t>
            </a:r>
            <a:r>
              <a:rPr lang="fr-FR" altLang="fr-FR" sz="2800" dirty="0" smtClean="0">
                <a:solidFill>
                  <a:schemeClr val="tx1"/>
                </a:solidFill>
              </a:rPr>
              <a:t>parole pour les patients VIH/VHC</a:t>
            </a:r>
          </a:p>
          <a:p>
            <a:pPr marL="457200" indent="-457200" algn="l" eaLnBrk="1" fontAlgn="auto" hangingPunct="1">
              <a:spcAft>
                <a:spcPts val="0"/>
              </a:spcAft>
              <a:buClr>
                <a:srgbClr val="770783"/>
              </a:buClr>
              <a:buFont typeface="Wingdings" pitchFamily="2" charset="2"/>
              <a:buChar char="Ø"/>
              <a:defRPr/>
            </a:pPr>
            <a:r>
              <a:rPr lang="fr-FR" altLang="fr-FR" sz="2800" b="1" dirty="0" smtClean="0">
                <a:solidFill>
                  <a:srgbClr val="99CC00"/>
                </a:solidFill>
              </a:rPr>
              <a:t>1 Communication affichée SFLS</a:t>
            </a:r>
            <a:endParaRPr lang="fr-FR" altLang="fr-FR" sz="2800" b="1" dirty="0">
              <a:solidFill>
                <a:srgbClr val="99CC00"/>
              </a:solidFill>
            </a:endParaRPr>
          </a:p>
          <a:p>
            <a:pPr marL="457200" indent="-457200" algn="l" eaLnBrk="1" fontAlgn="auto" hangingPunct="1">
              <a:spcAft>
                <a:spcPts val="0"/>
              </a:spcAft>
              <a:buClr>
                <a:srgbClr val="770783"/>
              </a:buClr>
              <a:buFont typeface="Wingdings" pitchFamily="2" charset="2"/>
              <a:buChar char="Ø"/>
              <a:defRPr/>
            </a:pPr>
            <a:endParaRPr lang="fr-FR" b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 algn="l">
              <a:spcAft>
                <a:spcPts val="0"/>
              </a:spcAft>
              <a:buClr>
                <a:srgbClr val="770783"/>
              </a:buClr>
            </a:pPr>
            <a:endParaRPr lang="fr-FR" dirty="0">
              <a:solidFill>
                <a:schemeClr val="tx1"/>
              </a:solidFill>
              <a:ea typeface="Calibri"/>
              <a:cs typeface="Times New Roman"/>
            </a:endParaRPr>
          </a:p>
          <a:p>
            <a:pPr marL="457200" lvl="0" indent="-457200" algn="l">
              <a:spcAft>
                <a:spcPts val="0"/>
              </a:spcAft>
              <a:buClr>
                <a:srgbClr val="770783"/>
              </a:buClr>
              <a:buFont typeface="Wingdings" pitchFamily="2" charset="2"/>
              <a:buChar char="Ø"/>
            </a:pPr>
            <a:endParaRPr lang="fr-FR" dirty="0" smtClean="0">
              <a:solidFill>
                <a:schemeClr val="tx1"/>
              </a:solidFill>
              <a:ea typeface="Calibri"/>
              <a:cs typeface="Times New Roman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fr-FR" b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eaLnBrk="1" hangingPunct="1">
              <a:defRPr/>
            </a:pPr>
            <a:endParaRPr lang="fr-FR" dirty="0" smtClean="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0" y="0"/>
            <a:ext cx="9144000" cy="360363"/>
          </a:xfrm>
          <a:prstGeom prst="rect">
            <a:avLst/>
          </a:prstGeom>
          <a:solidFill>
            <a:srgbClr val="8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altLang="fr-FR" kern="0">
              <a:solidFill>
                <a:sysClr val="windowText" lastClr="000000"/>
              </a:solidFill>
              <a:cs typeface="Arial" charset="0"/>
            </a:endParaRPr>
          </a:p>
        </p:txBody>
      </p:sp>
      <p:pic>
        <p:nvPicPr>
          <p:cNvPr id="4101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0"/>
            <a:ext cx="15144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6597352"/>
            <a:ext cx="9144000" cy="260647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altLang="fr-FR" kern="0">
              <a:solidFill>
                <a:sysClr val="windowText" lastClr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123265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ctrTitle"/>
          </p:nvPr>
        </p:nvSpPr>
        <p:spPr>
          <a:xfrm>
            <a:off x="683568" y="476250"/>
            <a:ext cx="8062664" cy="792510"/>
          </a:xfrm>
        </p:spPr>
        <p:txBody>
          <a:bodyPr/>
          <a:lstStyle/>
          <a:p>
            <a:pPr eaLnBrk="1" hangingPunct="1">
              <a:defRPr/>
            </a:pPr>
            <a:r>
              <a:rPr lang="fr-FR" sz="3600" b="1" dirty="0" smtClean="0"/>
              <a:t>Les </a:t>
            </a:r>
            <a:r>
              <a:rPr lang="fr-FR" sz="3600" b="1" dirty="0"/>
              <a:t>projets &amp; études mis en </a:t>
            </a:r>
            <a:r>
              <a:rPr lang="fr-FR" sz="3600" b="1" dirty="0" smtClean="0"/>
              <a:t>œuvre</a:t>
            </a:r>
            <a:endParaRPr lang="fr-FR" sz="5400" dirty="0" smtClean="0"/>
          </a:p>
        </p:txBody>
      </p:sp>
      <p:sp>
        <p:nvSpPr>
          <p:cNvPr id="2051" name="Sous-titre 2"/>
          <p:cNvSpPr>
            <a:spLocks noGrp="1"/>
          </p:cNvSpPr>
          <p:nvPr>
            <p:ph type="subTitle" idx="1"/>
          </p:nvPr>
        </p:nvSpPr>
        <p:spPr>
          <a:xfrm>
            <a:off x="17748" y="1484784"/>
            <a:ext cx="9108504" cy="4752528"/>
          </a:xfrm>
        </p:spPr>
        <p:txBody>
          <a:bodyPr/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fr-FR" b="1" dirty="0" smtClean="0">
                <a:solidFill>
                  <a:srgbClr val="99CC00"/>
                </a:solidFill>
              </a:rPr>
              <a:t>Personnes transgenres</a:t>
            </a:r>
          </a:p>
          <a:p>
            <a:pPr marL="457200" indent="-457200" algn="l" eaLnBrk="1" fontAlgn="auto" hangingPunct="1">
              <a:spcAft>
                <a:spcPts val="0"/>
              </a:spcAft>
              <a:buClr>
                <a:srgbClr val="770783"/>
              </a:buClr>
              <a:buFont typeface="Wingdings" pitchFamily="2" charset="2"/>
              <a:buChar char="Ø"/>
              <a:defRPr/>
            </a:pPr>
            <a:r>
              <a:rPr lang="fr-FR" altLang="fr-FR" b="1" dirty="0" smtClean="0">
                <a:solidFill>
                  <a:srgbClr val="99CC00"/>
                </a:solidFill>
              </a:rPr>
              <a:t>Elaboration </a:t>
            </a:r>
            <a:r>
              <a:rPr lang="fr-FR" altLang="fr-FR" b="1" dirty="0">
                <a:solidFill>
                  <a:srgbClr val="99CC00"/>
                </a:solidFill>
              </a:rPr>
              <a:t>et édition d’une brochure </a:t>
            </a:r>
            <a:r>
              <a:rPr lang="fr-FR" altLang="fr-FR" dirty="0">
                <a:solidFill>
                  <a:schemeClr val="tx1"/>
                </a:solidFill>
              </a:rPr>
              <a:t>à destination des professionnels de santé (COREVIH Ouest/Nord et ARCAT/groupe SOS Santé) et des personnes transgenres (COREVIH Nord</a:t>
            </a:r>
            <a:r>
              <a:rPr lang="fr-FR" altLang="fr-FR" dirty="0" smtClean="0">
                <a:solidFill>
                  <a:schemeClr val="tx1"/>
                </a:solidFill>
              </a:rPr>
              <a:t>)</a:t>
            </a:r>
          </a:p>
          <a:p>
            <a:pPr algn="l" eaLnBrk="1" fontAlgn="auto" hangingPunct="1">
              <a:spcAft>
                <a:spcPts val="0"/>
              </a:spcAft>
              <a:buClr>
                <a:srgbClr val="770783"/>
              </a:buClr>
              <a:defRPr/>
            </a:pPr>
            <a:r>
              <a:rPr lang="fr-FR" altLang="fr-FR" b="1" dirty="0" smtClean="0">
                <a:solidFill>
                  <a:srgbClr val="99CC00"/>
                </a:solidFill>
              </a:rPr>
              <a:t>AES</a:t>
            </a:r>
          </a:p>
          <a:p>
            <a:pPr marL="457200" lvl="0" indent="-457200" algn="l" eaLnBrk="1" fontAlgn="auto" hangingPunct="1">
              <a:spcAft>
                <a:spcPts val="0"/>
              </a:spcAft>
              <a:buClr>
                <a:srgbClr val="770783"/>
              </a:buClr>
              <a:buFont typeface="Wingdings" pitchFamily="2" charset="2"/>
              <a:buChar char="Ø"/>
              <a:defRPr/>
            </a:pPr>
            <a:r>
              <a:rPr lang="fr-FR" altLang="fr-FR" dirty="0">
                <a:solidFill>
                  <a:prstClr val="black"/>
                </a:solidFill>
              </a:rPr>
              <a:t>Elaboration et édition </a:t>
            </a:r>
            <a:r>
              <a:rPr lang="fr-FR" altLang="fr-FR" dirty="0" smtClean="0">
                <a:solidFill>
                  <a:prstClr val="black"/>
                </a:solidFill>
              </a:rPr>
              <a:t>de </a:t>
            </a:r>
            <a:r>
              <a:rPr lang="fr-FR" altLang="fr-FR" b="1" dirty="0" smtClean="0">
                <a:solidFill>
                  <a:srgbClr val="99CC00"/>
                </a:solidFill>
              </a:rPr>
              <a:t>2 brochures</a:t>
            </a:r>
            <a:r>
              <a:rPr lang="fr-FR" altLang="fr-FR" dirty="0" smtClean="0">
                <a:solidFill>
                  <a:prstClr val="black"/>
                </a:solidFill>
              </a:rPr>
              <a:t> </a:t>
            </a:r>
            <a:r>
              <a:rPr lang="fr-FR" altLang="fr-FR" dirty="0">
                <a:solidFill>
                  <a:schemeClr val="tx1"/>
                </a:solidFill>
              </a:rPr>
              <a:t>à</a:t>
            </a:r>
            <a:r>
              <a:rPr lang="fr-FR" altLang="fr-FR" b="1" dirty="0">
                <a:solidFill>
                  <a:srgbClr val="99CC00"/>
                </a:solidFill>
              </a:rPr>
              <a:t> </a:t>
            </a:r>
            <a:r>
              <a:rPr lang="fr-FR" altLang="fr-FR" dirty="0">
                <a:solidFill>
                  <a:schemeClr val="tx1"/>
                </a:solidFill>
              </a:rPr>
              <a:t>destination des professionnels de santé </a:t>
            </a:r>
            <a:r>
              <a:rPr lang="fr-FR" altLang="fr-FR" b="1" dirty="0" smtClean="0">
                <a:solidFill>
                  <a:srgbClr val="99CC00"/>
                </a:solidFill>
              </a:rPr>
              <a:t>et</a:t>
            </a:r>
            <a:r>
              <a:rPr lang="fr-FR" altLang="fr-FR" dirty="0" smtClean="0">
                <a:solidFill>
                  <a:prstClr val="black"/>
                </a:solidFill>
              </a:rPr>
              <a:t> du public (COREVIH Nord &amp; Ouest)</a:t>
            </a:r>
            <a:endParaRPr lang="fr-FR" altLang="fr-FR" dirty="0">
              <a:solidFill>
                <a:prstClr val="black"/>
              </a:solidFill>
            </a:endParaRPr>
          </a:p>
          <a:p>
            <a:pPr marL="457200" indent="-457200" algn="l" eaLnBrk="1" fontAlgn="auto" hangingPunct="1">
              <a:spcAft>
                <a:spcPts val="0"/>
              </a:spcAft>
              <a:buClr>
                <a:srgbClr val="770783"/>
              </a:buClr>
              <a:buFont typeface="Wingdings" pitchFamily="2" charset="2"/>
              <a:buChar char="Ø"/>
              <a:defRPr/>
            </a:pPr>
            <a:endParaRPr lang="fr-FR" altLang="fr-FR" b="1" dirty="0">
              <a:solidFill>
                <a:srgbClr val="99CC00"/>
              </a:solidFill>
            </a:endParaRPr>
          </a:p>
          <a:p>
            <a:pPr algn="l" eaLnBrk="1" fontAlgn="auto" hangingPunct="1">
              <a:spcAft>
                <a:spcPts val="0"/>
              </a:spcAft>
              <a:buClr>
                <a:srgbClr val="770783"/>
              </a:buClr>
              <a:defRPr/>
            </a:pPr>
            <a:endParaRPr lang="fr-FR" b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 algn="l">
              <a:spcAft>
                <a:spcPts val="0"/>
              </a:spcAft>
              <a:buClr>
                <a:srgbClr val="770783"/>
              </a:buClr>
            </a:pPr>
            <a:endParaRPr lang="fr-FR" dirty="0">
              <a:solidFill>
                <a:schemeClr val="tx1"/>
              </a:solidFill>
              <a:ea typeface="Calibri"/>
              <a:cs typeface="Times New Roman"/>
            </a:endParaRPr>
          </a:p>
          <a:p>
            <a:pPr marL="457200" lvl="0" indent="-457200" algn="l">
              <a:spcAft>
                <a:spcPts val="0"/>
              </a:spcAft>
              <a:buClr>
                <a:srgbClr val="770783"/>
              </a:buClr>
              <a:buFont typeface="Wingdings" pitchFamily="2" charset="2"/>
              <a:buChar char="Ø"/>
            </a:pPr>
            <a:endParaRPr lang="fr-FR" dirty="0" smtClean="0">
              <a:solidFill>
                <a:schemeClr val="tx1"/>
              </a:solidFill>
              <a:ea typeface="Calibri"/>
              <a:cs typeface="Times New Roman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fr-FR" b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eaLnBrk="1" hangingPunct="1">
              <a:defRPr/>
            </a:pPr>
            <a:endParaRPr lang="fr-FR" dirty="0" smtClean="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0" y="0"/>
            <a:ext cx="9144000" cy="360363"/>
          </a:xfrm>
          <a:prstGeom prst="rect">
            <a:avLst/>
          </a:prstGeom>
          <a:solidFill>
            <a:srgbClr val="8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altLang="fr-FR" kern="0">
              <a:solidFill>
                <a:sysClr val="windowText" lastClr="000000"/>
              </a:solidFill>
              <a:cs typeface="Arial" charset="0"/>
            </a:endParaRPr>
          </a:p>
        </p:txBody>
      </p:sp>
      <p:pic>
        <p:nvPicPr>
          <p:cNvPr id="4101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0"/>
            <a:ext cx="15144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6597352"/>
            <a:ext cx="9144000" cy="260647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altLang="fr-FR" kern="0">
              <a:solidFill>
                <a:sysClr val="windowText" lastClr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257327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ctrTitle"/>
          </p:nvPr>
        </p:nvSpPr>
        <p:spPr>
          <a:xfrm>
            <a:off x="683568" y="471854"/>
            <a:ext cx="8062664" cy="432470"/>
          </a:xfrm>
        </p:spPr>
        <p:txBody>
          <a:bodyPr/>
          <a:lstStyle/>
          <a:p>
            <a:pPr eaLnBrk="1" hangingPunct="1">
              <a:defRPr/>
            </a:pPr>
            <a:r>
              <a:rPr lang="fr-FR" sz="2800" b="1" dirty="0" smtClean="0"/>
              <a:t>Les </a:t>
            </a:r>
            <a:r>
              <a:rPr lang="fr-FR" sz="2800" b="1" dirty="0"/>
              <a:t>projets &amp; études mis en </a:t>
            </a:r>
            <a:r>
              <a:rPr lang="fr-FR" sz="2800" b="1" dirty="0" smtClean="0"/>
              <a:t>œuvre</a:t>
            </a:r>
            <a:endParaRPr lang="fr-FR" dirty="0" smtClean="0"/>
          </a:p>
        </p:txBody>
      </p:sp>
      <p:sp>
        <p:nvSpPr>
          <p:cNvPr id="2051" name="Sous-titre 2"/>
          <p:cNvSpPr>
            <a:spLocks noGrp="1"/>
          </p:cNvSpPr>
          <p:nvPr>
            <p:ph type="subTitle" idx="1"/>
          </p:nvPr>
        </p:nvSpPr>
        <p:spPr>
          <a:xfrm>
            <a:off x="10417" y="1052736"/>
            <a:ext cx="9108504" cy="5544616"/>
          </a:xfrm>
        </p:spPr>
        <p:txBody>
          <a:bodyPr/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fr-FR" sz="2800" b="1" dirty="0" smtClean="0">
                <a:solidFill>
                  <a:srgbClr val="99CC00"/>
                </a:solidFill>
              </a:rPr>
              <a:t>Collaboration Ville-Hôpital</a:t>
            </a:r>
          </a:p>
          <a:p>
            <a:pPr marL="457200" indent="-457200" algn="l" eaLnBrk="1" fontAlgn="auto" hangingPunct="1">
              <a:spcAft>
                <a:spcPts val="0"/>
              </a:spcAft>
              <a:buClr>
                <a:srgbClr val="770783"/>
              </a:buClr>
              <a:buFont typeface="Wingdings" pitchFamily="2" charset="2"/>
              <a:buChar char="Ø"/>
              <a:defRPr/>
            </a:pPr>
            <a:r>
              <a:rPr lang="fr-FR" sz="2800" b="1" dirty="0">
                <a:solidFill>
                  <a:srgbClr val="99CC00"/>
                </a:solidFill>
              </a:rPr>
              <a:t>Actualisation Guide</a:t>
            </a:r>
            <a:r>
              <a:rPr lang="fr-FR" sz="2800" dirty="0">
                <a:solidFill>
                  <a:schemeClr val="tx1"/>
                </a:solidFill>
              </a:rPr>
              <a:t> de la consultation de renouvellement des </a:t>
            </a:r>
            <a:r>
              <a:rPr lang="fr-FR" sz="2800" dirty="0" smtClean="0">
                <a:solidFill>
                  <a:schemeClr val="tx1"/>
                </a:solidFill>
              </a:rPr>
              <a:t>Antirétroviraux</a:t>
            </a:r>
          </a:p>
          <a:p>
            <a:pPr marL="457200" indent="-457200" algn="l" eaLnBrk="1" fontAlgn="auto" hangingPunct="1">
              <a:spcAft>
                <a:spcPts val="0"/>
              </a:spcAft>
              <a:buClr>
                <a:srgbClr val="770783"/>
              </a:buClr>
              <a:buFont typeface="Wingdings" pitchFamily="2" charset="2"/>
              <a:buChar char="Ø"/>
              <a:defRPr/>
            </a:pPr>
            <a:r>
              <a:rPr lang="fr-FR" sz="2800" b="1" dirty="0" smtClean="0">
                <a:solidFill>
                  <a:srgbClr val="99CC00"/>
                </a:solidFill>
              </a:rPr>
              <a:t>Enquête </a:t>
            </a:r>
            <a:r>
              <a:rPr lang="fr-FR" sz="2800" b="1" dirty="0">
                <a:solidFill>
                  <a:srgbClr val="99CC00"/>
                </a:solidFill>
              </a:rPr>
              <a:t>initiale </a:t>
            </a:r>
            <a:r>
              <a:rPr lang="fr-FR" sz="2800" dirty="0">
                <a:solidFill>
                  <a:schemeClr val="tx1"/>
                </a:solidFill>
              </a:rPr>
              <a:t>auprès des patients / infectiologues / MG </a:t>
            </a:r>
            <a:r>
              <a:rPr lang="fr-FR" sz="2800" dirty="0" smtClean="0">
                <a:solidFill>
                  <a:schemeClr val="tx1"/>
                </a:solidFill>
              </a:rPr>
              <a:t>Participation de 4/5 </a:t>
            </a:r>
            <a:r>
              <a:rPr lang="fr-FR" sz="2800" dirty="0" err="1" smtClean="0">
                <a:solidFill>
                  <a:schemeClr val="tx1"/>
                </a:solidFill>
              </a:rPr>
              <a:t>Corevih</a:t>
            </a:r>
            <a:r>
              <a:rPr lang="fr-FR" sz="2800" dirty="0" smtClean="0">
                <a:solidFill>
                  <a:schemeClr val="tx1"/>
                </a:solidFill>
              </a:rPr>
              <a:t> (16 hôpitaux)</a:t>
            </a:r>
          </a:p>
          <a:p>
            <a:pPr marL="2286000" lvl="4" indent="-457200" algn="l" eaLnBrk="1" fontAlgn="auto" hangingPunct="1">
              <a:spcAft>
                <a:spcPts val="0"/>
              </a:spcAft>
              <a:buClr>
                <a:srgbClr val="770783"/>
              </a:buClr>
              <a:buFont typeface="Arial" pitchFamily="34" charset="0"/>
              <a:buChar char="•"/>
              <a:defRPr/>
            </a:pPr>
            <a:r>
              <a:rPr lang="fr-FR" sz="2800" dirty="0" smtClean="0">
                <a:solidFill>
                  <a:schemeClr val="tx1"/>
                </a:solidFill>
              </a:rPr>
              <a:t>486 patients </a:t>
            </a:r>
          </a:p>
          <a:p>
            <a:pPr marL="2286000" lvl="4" indent="-457200" algn="l" eaLnBrk="1" fontAlgn="auto" hangingPunct="1">
              <a:spcAft>
                <a:spcPts val="0"/>
              </a:spcAft>
              <a:buClr>
                <a:srgbClr val="770783"/>
              </a:buClr>
              <a:buFont typeface="Arial" pitchFamily="34" charset="0"/>
              <a:buChar char="•"/>
              <a:defRPr/>
            </a:pPr>
            <a:r>
              <a:rPr lang="fr-FR" sz="2800" dirty="0" smtClean="0">
                <a:solidFill>
                  <a:schemeClr val="tx1"/>
                </a:solidFill>
              </a:rPr>
              <a:t>102 Médecins Hospitaliers</a:t>
            </a:r>
          </a:p>
          <a:p>
            <a:pPr marL="2286000" lvl="4" indent="-457200" algn="l" eaLnBrk="1" fontAlgn="auto" hangingPunct="1">
              <a:spcAft>
                <a:spcPts val="0"/>
              </a:spcAft>
              <a:buClr>
                <a:srgbClr val="770783"/>
              </a:buClr>
              <a:buFont typeface="Arial" pitchFamily="34" charset="0"/>
              <a:buChar char="•"/>
              <a:defRPr/>
            </a:pPr>
            <a:r>
              <a:rPr lang="fr-FR" sz="2800" dirty="0" smtClean="0">
                <a:solidFill>
                  <a:schemeClr val="tx1"/>
                </a:solidFill>
              </a:rPr>
              <a:t>55 Médecins généralistes</a:t>
            </a:r>
            <a:endParaRPr lang="fr-FR" sz="2800" dirty="0">
              <a:solidFill>
                <a:schemeClr val="tx1"/>
              </a:solidFill>
            </a:endParaRPr>
          </a:p>
          <a:p>
            <a:pPr marL="457200" lvl="0" indent="-457200" algn="l" eaLnBrk="1" fontAlgn="auto" hangingPunct="1">
              <a:spcAft>
                <a:spcPts val="0"/>
              </a:spcAft>
              <a:buClr>
                <a:srgbClr val="770783"/>
              </a:buClr>
              <a:buFont typeface="Wingdings" pitchFamily="2" charset="2"/>
              <a:buChar char="Ø"/>
              <a:defRPr/>
            </a:pPr>
            <a:r>
              <a:rPr lang="fr-FR" sz="2800" b="1" dirty="0">
                <a:solidFill>
                  <a:srgbClr val="99CC00"/>
                </a:solidFill>
              </a:rPr>
              <a:t>2 communications </a:t>
            </a:r>
            <a:r>
              <a:rPr lang="fr-FR" sz="2800" dirty="0">
                <a:solidFill>
                  <a:prstClr val="black"/>
                </a:solidFill>
              </a:rPr>
              <a:t>à 2 congrès (JNI &amp; SFLS)</a:t>
            </a:r>
          </a:p>
          <a:p>
            <a:pPr marL="457200" indent="-457200" algn="l" eaLnBrk="1" fontAlgn="auto" hangingPunct="1">
              <a:spcAft>
                <a:spcPts val="0"/>
              </a:spcAft>
              <a:buClr>
                <a:srgbClr val="770783"/>
              </a:buClr>
              <a:buFont typeface="Wingdings" pitchFamily="2" charset="2"/>
              <a:buChar char="Ø"/>
              <a:defRPr/>
            </a:pPr>
            <a:r>
              <a:rPr lang="fr-FR" sz="2800" b="1" dirty="0" smtClean="0">
                <a:solidFill>
                  <a:srgbClr val="99CC00"/>
                </a:solidFill>
              </a:rPr>
              <a:t>Mise en place projet de suivi </a:t>
            </a:r>
            <a:r>
              <a:rPr lang="fr-FR" sz="2800" b="1" dirty="0">
                <a:solidFill>
                  <a:srgbClr val="99CC00"/>
                </a:solidFill>
              </a:rPr>
              <a:t>partagé </a:t>
            </a:r>
            <a:r>
              <a:rPr lang="fr-FR" sz="2800" dirty="0">
                <a:solidFill>
                  <a:prstClr val="black"/>
                </a:solidFill>
              </a:rPr>
              <a:t>des PVVIH avec le Médecin traitant </a:t>
            </a:r>
            <a:r>
              <a:rPr lang="fr-FR" sz="2800" dirty="0" smtClean="0">
                <a:solidFill>
                  <a:prstClr val="black"/>
                </a:solidFill>
              </a:rPr>
              <a:t>Protocole d’évaluation (</a:t>
            </a:r>
            <a:r>
              <a:rPr lang="fr-FR" sz="2800" dirty="0" err="1" smtClean="0">
                <a:solidFill>
                  <a:prstClr val="black"/>
                </a:solidFill>
              </a:rPr>
              <a:t>SuiViH</a:t>
            </a:r>
            <a:r>
              <a:rPr lang="fr-FR" sz="2800" dirty="0" smtClean="0">
                <a:solidFill>
                  <a:prstClr val="black"/>
                </a:solidFill>
              </a:rPr>
              <a:t> en cours)</a:t>
            </a:r>
            <a:endParaRPr lang="fr-FR" sz="2800" dirty="0">
              <a:solidFill>
                <a:prstClr val="black"/>
              </a:solidFill>
            </a:endParaRPr>
          </a:p>
          <a:p>
            <a:pPr marL="457200" indent="-457200" algn="l" eaLnBrk="1" fontAlgn="auto" hangingPunct="1">
              <a:spcAft>
                <a:spcPts val="0"/>
              </a:spcAft>
              <a:buClr>
                <a:srgbClr val="770783"/>
              </a:buClr>
              <a:buFont typeface="Wingdings" pitchFamily="2" charset="2"/>
              <a:buChar char="Ø"/>
              <a:defRPr/>
            </a:pPr>
            <a:endParaRPr lang="fr-FR" b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eaLnBrk="1" hangingPunct="1">
              <a:defRPr/>
            </a:pPr>
            <a:endParaRPr lang="fr-FR" dirty="0" smtClean="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0" y="0"/>
            <a:ext cx="9144000" cy="360363"/>
          </a:xfrm>
          <a:prstGeom prst="rect">
            <a:avLst/>
          </a:prstGeom>
          <a:solidFill>
            <a:srgbClr val="8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altLang="fr-FR" kern="0">
              <a:solidFill>
                <a:sysClr val="windowText" lastClr="000000"/>
              </a:solidFill>
              <a:cs typeface="Arial" charset="0"/>
            </a:endParaRPr>
          </a:p>
        </p:txBody>
      </p:sp>
      <p:pic>
        <p:nvPicPr>
          <p:cNvPr id="4101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0"/>
            <a:ext cx="15144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6597352"/>
            <a:ext cx="9144000" cy="260647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altLang="fr-FR" kern="0">
              <a:solidFill>
                <a:sysClr val="windowText" lastClr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563326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ctrTitle"/>
          </p:nvPr>
        </p:nvSpPr>
        <p:spPr>
          <a:xfrm>
            <a:off x="683568" y="471854"/>
            <a:ext cx="8062664" cy="432470"/>
          </a:xfrm>
        </p:spPr>
        <p:txBody>
          <a:bodyPr/>
          <a:lstStyle/>
          <a:p>
            <a:pPr eaLnBrk="1" hangingPunct="1">
              <a:defRPr/>
            </a:pPr>
            <a:r>
              <a:rPr lang="fr-FR" sz="2800" b="1" dirty="0" smtClean="0"/>
              <a:t>Les </a:t>
            </a:r>
            <a:r>
              <a:rPr lang="fr-FR" sz="2800" b="1" dirty="0"/>
              <a:t>projets &amp; études mis en </a:t>
            </a:r>
            <a:r>
              <a:rPr lang="fr-FR" sz="2800" b="1" dirty="0" smtClean="0"/>
              <a:t>œuvre</a:t>
            </a:r>
            <a:endParaRPr lang="fr-FR" dirty="0" smtClean="0"/>
          </a:p>
        </p:txBody>
      </p:sp>
      <p:sp>
        <p:nvSpPr>
          <p:cNvPr id="2051" name="Sous-titre 2"/>
          <p:cNvSpPr>
            <a:spLocks noGrp="1"/>
          </p:cNvSpPr>
          <p:nvPr>
            <p:ph type="subTitle" idx="1"/>
          </p:nvPr>
        </p:nvSpPr>
        <p:spPr>
          <a:xfrm>
            <a:off x="10417" y="1052736"/>
            <a:ext cx="9108504" cy="5544616"/>
          </a:xfrm>
        </p:spPr>
        <p:txBody>
          <a:bodyPr/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fr-FR" sz="2800" b="1" dirty="0" smtClean="0">
                <a:solidFill>
                  <a:srgbClr val="99CC00"/>
                </a:solidFill>
              </a:rPr>
              <a:t>Collaboration Ville-Hôpital</a:t>
            </a:r>
          </a:p>
          <a:p>
            <a:pPr marL="457200" indent="-457200" algn="l" eaLnBrk="1" fontAlgn="auto" hangingPunct="1">
              <a:spcAft>
                <a:spcPts val="0"/>
              </a:spcAft>
              <a:buClr>
                <a:srgbClr val="770783"/>
              </a:buClr>
              <a:buFont typeface="Wingdings" pitchFamily="2" charset="2"/>
              <a:buChar char="Ø"/>
              <a:defRPr/>
            </a:pPr>
            <a:r>
              <a:rPr lang="fr-FR" sz="2800" dirty="0" smtClean="0">
                <a:solidFill>
                  <a:schemeClr val="tx1"/>
                </a:solidFill>
              </a:rPr>
              <a:t>Création </a:t>
            </a:r>
            <a:r>
              <a:rPr lang="fr-FR" sz="2800" dirty="0">
                <a:solidFill>
                  <a:schemeClr val="tx1"/>
                </a:solidFill>
              </a:rPr>
              <a:t>d'un site internet d'aide à la prise en charge des PVVIH en médecine de ville </a:t>
            </a:r>
            <a:r>
              <a:rPr lang="fr-FR" sz="2800" dirty="0" smtClean="0">
                <a:solidFill>
                  <a:schemeClr val="tx1"/>
                </a:solidFill>
              </a:rPr>
              <a:t>(</a:t>
            </a:r>
            <a:r>
              <a:rPr lang="fr-FR" sz="2800" dirty="0">
                <a:solidFill>
                  <a:schemeClr val="tx1"/>
                </a:solidFill>
              </a:rPr>
              <a:t>réalisé dans le cadre d’une thèse de médecine) </a:t>
            </a:r>
            <a:r>
              <a:rPr lang="fr-FR" sz="2800" dirty="0">
                <a:solidFill>
                  <a:schemeClr val="tx1"/>
                </a:solidFill>
                <a:hlinkClick r:id="rId2"/>
              </a:rPr>
              <a:t>http://vihclic.fr</a:t>
            </a:r>
            <a:r>
              <a:rPr lang="fr-FR" sz="2800" dirty="0" smtClean="0">
                <a:solidFill>
                  <a:schemeClr val="tx1"/>
                </a:solidFill>
                <a:hlinkClick r:id="rId2"/>
              </a:rPr>
              <a:t>/</a:t>
            </a:r>
            <a:r>
              <a:rPr lang="fr-FR" sz="2800" dirty="0" smtClean="0">
                <a:solidFill>
                  <a:schemeClr val="tx1"/>
                </a:solidFill>
              </a:rPr>
              <a:t>   </a:t>
            </a:r>
            <a:endParaRPr lang="fr-FR" sz="2800" dirty="0">
              <a:solidFill>
                <a:schemeClr val="tx1"/>
              </a:solidFill>
            </a:endParaRPr>
          </a:p>
          <a:p>
            <a:pPr marL="457200" lvl="0" indent="-457200" algn="l" eaLnBrk="1" fontAlgn="auto" hangingPunct="1">
              <a:spcAft>
                <a:spcPts val="0"/>
              </a:spcAft>
              <a:buClr>
                <a:srgbClr val="770783"/>
              </a:buClr>
              <a:buFont typeface="Wingdings" pitchFamily="2" charset="2"/>
              <a:buChar char="Ø"/>
              <a:defRPr/>
            </a:pPr>
            <a:endParaRPr lang="fr-FR" sz="2800" dirty="0">
              <a:solidFill>
                <a:schemeClr val="tx1"/>
              </a:solidFill>
            </a:endParaRPr>
          </a:p>
          <a:p>
            <a:pPr eaLnBrk="1" hangingPunct="1">
              <a:defRPr/>
            </a:pPr>
            <a:endParaRPr lang="fr-FR" dirty="0" smtClean="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0" y="0"/>
            <a:ext cx="9144000" cy="360363"/>
          </a:xfrm>
          <a:prstGeom prst="rect">
            <a:avLst/>
          </a:prstGeom>
          <a:solidFill>
            <a:srgbClr val="8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altLang="fr-FR" kern="0">
              <a:solidFill>
                <a:sysClr val="windowText" lastClr="000000"/>
              </a:solidFill>
              <a:cs typeface="Arial" charset="0"/>
            </a:endParaRPr>
          </a:p>
        </p:txBody>
      </p:sp>
      <p:pic>
        <p:nvPicPr>
          <p:cNvPr id="4101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0"/>
            <a:ext cx="15144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6597352"/>
            <a:ext cx="9144000" cy="260647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altLang="fr-FR" kern="0">
              <a:solidFill>
                <a:sysClr val="windowText" lastClr="000000"/>
              </a:solidFill>
              <a:cs typeface="Arial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996952"/>
            <a:ext cx="5688632" cy="36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5913469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ctrTitle"/>
          </p:nvPr>
        </p:nvSpPr>
        <p:spPr>
          <a:xfrm>
            <a:off x="683568" y="471854"/>
            <a:ext cx="8062664" cy="432470"/>
          </a:xfrm>
        </p:spPr>
        <p:txBody>
          <a:bodyPr/>
          <a:lstStyle/>
          <a:p>
            <a:pPr eaLnBrk="1" hangingPunct="1">
              <a:defRPr/>
            </a:pPr>
            <a:r>
              <a:rPr lang="fr-FR" sz="2800" b="1" dirty="0" smtClean="0"/>
              <a:t>Les </a:t>
            </a:r>
            <a:r>
              <a:rPr lang="fr-FR" sz="2800" b="1" dirty="0"/>
              <a:t>projets &amp; études mis en </a:t>
            </a:r>
            <a:r>
              <a:rPr lang="fr-FR" sz="2800" b="1" dirty="0" smtClean="0"/>
              <a:t>œuvre</a:t>
            </a:r>
            <a:endParaRPr lang="fr-FR" dirty="0" smtClean="0"/>
          </a:p>
        </p:txBody>
      </p:sp>
      <p:sp>
        <p:nvSpPr>
          <p:cNvPr id="2051" name="Sous-titre 2"/>
          <p:cNvSpPr>
            <a:spLocks noGrp="1"/>
          </p:cNvSpPr>
          <p:nvPr>
            <p:ph type="subTitle" idx="1"/>
          </p:nvPr>
        </p:nvSpPr>
        <p:spPr>
          <a:xfrm>
            <a:off x="10417" y="1052736"/>
            <a:ext cx="9108504" cy="5544616"/>
          </a:xfrm>
        </p:spPr>
        <p:txBody>
          <a:bodyPr/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fr-FR" sz="2800" b="1" dirty="0" smtClean="0">
                <a:solidFill>
                  <a:srgbClr val="99CC00"/>
                </a:solidFill>
              </a:rPr>
              <a:t>Santé Sexuelle</a:t>
            </a:r>
          </a:p>
          <a:p>
            <a:pPr marL="457200" indent="-457200" algn="l" eaLnBrk="1" fontAlgn="auto" hangingPunct="1">
              <a:spcAft>
                <a:spcPts val="0"/>
              </a:spcAft>
              <a:buClr>
                <a:srgbClr val="770783"/>
              </a:buClr>
              <a:buFont typeface="Wingdings" pitchFamily="2" charset="2"/>
              <a:buChar char="Ø"/>
              <a:defRPr/>
            </a:pPr>
            <a:r>
              <a:rPr lang="fr-FR" sz="2800" b="1" dirty="0" smtClean="0">
                <a:solidFill>
                  <a:srgbClr val="99CC00"/>
                </a:solidFill>
              </a:rPr>
              <a:t>Enquête</a:t>
            </a:r>
            <a:r>
              <a:rPr lang="fr-FR" sz="2800" dirty="0" smtClean="0">
                <a:solidFill>
                  <a:schemeClr val="tx1"/>
                </a:solidFill>
              </a:rPr>
              <a:t> sur la Connaissance de l’Action de Prévention du Traitement sur la Transmission et Impact sur le Comportement (</a:t>
            </a:r>
            <a:r>
              <a:rPr lang="fr-FR" sz="2800" b="1" dirty="0" smtClean="0">
                <a:solidFill>
                  <a:srgbClr val="99CC00"/>
                </a:solidFill>
              </a:rPr>
              <a:t>CAPTIC</a:t>
            </a:r>
            <a:r>
              <a:rPr lang="fr-FR" sz="2800" dirty="0" smtClean="0">
                <a:solidFill>
                  <a:schemeClr val="tx1"/>
                </a:solidFill>
              </a:rPr>
              <a:t>) en intra </a:t>
            </a:r>
            <a:r>
              <a:rPr lang="fr-FR" sz="2800" dirty="0" err="1" smtClean="0">
                <a:solidFill>
                  <a:schemeClr val="tx1"/>
                </a:solidFill>
              </a:rPr>
              <a:t>Corevih</a:t>
            </a:r>
            <a:r>
              <a:rPr lang="fr-FR" sz="2800" dirty="0" smtClean="0">
                <a:solidFill>
                  <a:schemeClr val="tx1"/>
                </a:solidFill>
              </a:rPr>
              <a:t>: </a:t>
            </a:r>
            <a:r>
              <a:rPr lang="fr-FR" sz="2800" b="1" dirty="0" smtClean="0">
                <a:solidFill>
                  <a:srgbClr val="99CC00"/>
                </a:solidFill>
              </a:rPr>
              <a:t>article en cours de soumission</a:t>
            </a:r>
          </a:p>
          <a:p>
            <a:pPr marL="457200" indent="-457200" algn="l" eaLnBrk="1" fontAlgn="auto" hangingPunct="1">
              <a:spcAft>
                <a:spcPts val="0"/>
              </a:spcAft>
              <a:buClr>
                <a:srgbClr val="770783"/>
              </a:buClr>
              <a:buFont typeface="Wingdings" pitchFamily="2" charset="2"/>
              <a:buChar char="Ø"/>
              <a:defRPr/>
            </a:pPr>
            <a:r>
              <a:rPr lang="fr-FR" sz="2800" dirty="0" smtClean="0">
                <a:solidFill>
                  <a:schemeClr val="tx1"/>
                </a:solidFill>
              </a:rPr>
              <a:t>Élaboration d’une brochure</a:t>
            </a:r>
            <a:r>
              <a:rPr lang="fr-FR" sz="2800" b="1" dirty="0" smtClean="0">
                <a:solidFill>
                  <a:schemeClr val="tx1"/>
                </a:solidFill>
              </a:rPr>
              <a:t> </a:t>
            </a:r>
            <a:r>
              <a:rPr lang="fr-FR" sz="2800" b="1" dirty="0" smtClean="0">
                <a:solidFill>
                  <a:srgbClr val="99CC00"/>
                </a:solidFill>
              </a:rPr>
              <a:t>‘‘parler sexe avec mon médecin’’</a:t>
            </a:r>
          </a:p>
          <a:p>
            <a:pPr lvl="0" algn="l" eaLnBrk="1" fontAlgn="auto" hangingPunct="1">
              <a:spcAft>
                <a:spcPts val="0"/>
              </a:spcAft>
              <a:buClr>
                <a:srgbClr val="770783"/>
              </a:buClr>
              <a:defRPr/>
            </a:pPr>
            <a:endParaRPr lang="fr-FR" sz="2800" dirty="0">
              <a:solidFill>
                <a:schemeClr val="tx1"/>
              </a:solidFill>
            </a:endParaRPr>
          </a:p>
          <a:p>
            <a:pPr eaLnBrk="1" hangingPunct="1">
              <a:defRPr/>
            </a:pPr>
            <a:endParaRPr lang="fr-FR" dirty="0" smtClean="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0" y="0"/>
            <a:ext cx="9144000" cy="360363"/>
          </a:xfrm>
          <a:prstGeom prst="rect">
            <a:avLst/>
          </a:prstGeom>
          <a:solidFill>
            <a:srgbClr val="8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altLang="fr-FR" kern="0">
              <a:solidFill>
                <a:sysClr val="windowText" lastClr="000000"/>
              </a:solidFill>
              <a:cs typeface="Arial" charset="0"/>
            </a:endParaRPr>
          </a:p>
        </p:txBody>
      </p:sp>
      <p:pic>
        <p:nvPicPr>
          <p:cNvPr id="4101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0"/>
            <a:ext cx="15144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6597352"/>
            <a:ext cx="9144000" cy="260647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altLang="fr-FR" kern="0">
              <a:solidFill>
                <a:sysClr val="windowText" lastClr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662722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ctrTitle"/>
          </p:nvPr>
        </p:nvSpPr>
        <p:spPr>
          <a:xfrm>
            <a:off x="683568" y="471854"/>
            <a:ext cx="8062664" cy="432470"/>
          </a:xfrm>
        </p:spPr>
        <p:txBody>
          <a:bodyPr/>
          <a:lstStyle/>
          <a:p>
            <a:pPr eaLnBrk="1" hangingPunct="1">
              <a:defRPr/>
            </a:pPr>
            <a:r>
              <a:rPr lang="fr-FR" sz="2800" b="1" dirty="0" smtClean="0"/>
              <a:t>Les </a:t>
            </a:r>
            <a:r>
              <a:rPr lang="fr-FR" sz="2800" b="1" dirty="0"/>
              <a:t>projets &amp; études mis en </a:t>
            </a:r>
            <a:r>
              <a:rPr lang="fr-FR" sz="2800" b="1" dirty="0" smtClean="0"/>
              <a:t>œuvre</a:t>
            </a:r>
            <a:endParaRPr lang="fr-FR" dirty="0" smtClean="0"/>
          </a:p>
        </p:txBody>
      </p:sp>
      <p:sp>
        <p:nvSpPr>
          <p:cNvPr id="2051" name="Sous-titre 2"/>
          <p:cNvSpPr>
            <a:spLocks noGrp="1"/>
          </p:cNvSpPr>
          <p:nvPr>
            <p:ph type="subTitle" idx="1"/>
          </p:nvPr>
        </p:nvSpPr>
        <p:spPr>
          <a:xfrm>
            <a:off x="10417" y="1052736"/>
            <a:ext cx="9108504" cy="5544616"/>
          </a:xfrm>
        </p:spPr>
        <p:txBody>
          <a:bodyPr/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fr-FR" sz="2800" b="1" dirty="0" smtClean="0">
                <a:solidFill>
                  <a:srgbClr val="99CC00"/>
                </a:solidFill>
              </a:rPr>
              <a:t>Santé Sexuelle</a:t>
            </a:r>
          </a:p>
          <a:p>
            <a:pPr marL="457200" indent="-457200" algn="l" eaLnBrk="1" fontAlgn="auto" hangingPunct="1">
              <a:spcAft>
                <a:spcPts val="0"/>
              </a:spcAft>
              <a:buClr>
                <a:srgbClr val="770783"/>
              </a:buClr>
              <a:buFont typeface="Wingdings" pitchFamily="2" charset="2"/>
              <a:buChar char="Ø"/>
              <a:defRPr/>
            </a:pPr>
            <a:r>
              <a:rPr lang="fr-FR" sz="2800" b="1" dirty="0" smtClean="0">
                <a:solidFill>
                  <a:srgbClr val="99CC00"/>
                </a:solidFill>
              </a:rPr>
              <a:t>Enquête MEDEXE: </a:t>
            </a:r>
            <a:r>
              <a:rPr lang="fr-FR" sz="2800" dirty="0" smtClean="0">
                <a:solidFill>
                  <a:schemeClr val="tx1"/>
                </a:solidFill>
              </a:rPr>
              <a:t>la santé sexuelle est-elle abordée dans les consultations de suivi des personnes vivant avec le </a:t>
            </a:r>
            <a:r>
              <a:rPr lang="fr-FR" sz="2800" dirty="0" err="1" smtClean="0">
                <a:solidFill>
                  <a:schemeClr val="tx1"/>
                </a:solidFill>
              </a:rPr>
              <a:t>vih</a:t>
            </a:r>
            <a:r>
              <a:rPr lang="fr-FR" sz="2800" dirty="0" smtClean="0">
                <a:solidFill>
                  <a:schemeClr val="tx1"/>
                </a:solidFill>
              </a:rPr>
              <a:t>? Participation des 5 </a:t>
            </a:r>
            <a:r>
              <a:rPr lang="fr-FR" sz="2800" dirty="0" err="1" smtClean="0">
                <a:solidFill>
                  <a:schemeClr val="tx1"/>
                </a:solidFill>
              </a:rPr>
              <a:t>Corevihs</a:t>
            </a:r>
            <a:r>
              <a:rPr lang="fr-FR" sz="2800" dirty="0" smtClean="0">
                <a:solidFill>
                  <a:schemeClr val="tx1"/>
                </a:solidFill>
              </a:rPr>
              <a:t> franciliens) </a:t>
            </a:r>
          </a:p>
          <a:p>
            <a:pPr marL="457200" indent="-457200" algn="l" eaLnBrk="1" fontAlgn="auto" hangingPunct="1">
              <a:spcAft>
                <a:spcPts val="0"/>
              </a:spcAft>
              <a:buClr>
                <a:srgbClr val="770783"/>
              </a:buClr>
              <a:buFont typeface="Wingdings" pitchFamily="2" charset="2"/>
              <a:buChar char="Ø"/>
              <a:defRPr/>
            </a:pPr>
            <a:r>
              <a:rPr lang="fr-FR" sz="2800" b="1" dirty="0" smtClean="0">
                <a:solidFill>
                  <a:srgbClr val="99CC00"/>
                </a:solidFill>
              </a:rPr>
              <a:t>4 communications</a:t>
            </a:r>
            <a:r>
              <a:rPr lang="fr-FR" sz="2800" dirty="0" smtClean="0">
                <a:solidFill>
                  <a:schemeClr val="tx1"/>
                </a:solidFill>
              </a:rPr>
              <a:t> à la SFLS &amp; JNI</a:t>
            </a:r>
          </a:p>
          <a:p>
            <a:pPr marL="457200" indent="-457200" algn="l" eaLnBrk="1" fontAlgn="auto" hangingPunct="1">
              <a:spcAft>
                <a:spcPts val="0"/>
              </a:spcAft>
              <a:buClr>
                <a:srgbClr val="770783"/>
              </a:buClr>
              <a:buFont typeface="Wingdings" pitchFamily="2" charset="2"/>
              <a:buChar char="Ø"/>
              <a:defRPr/>
            </a:pPr>
            <a:r>
              <a:rPr lang="fr-FR" sz="2800" b="1" dirty="0" smtClean="0">
                <a:solidFill>
                  <a:srgbClr val="99CC00"/>
                </a:solidFill>
              </a:rPr>
              <a:t>Formation</a:t>
            </a:r>
            <a:r>
              <a:rPr lang="fr-FR" sz="2800" dirty="0" smtClean="0">
                <a:solidFill>
                  <a:schemeClr val="tx1"/>
                </a:solidFill>
              </a:rPr>
              <a:t> sur santé sexuelle en cours</a:t>
            </a:r>
            <a:endParaRPr lang="fr-FR" sz="2800" dirty="0">
              <a:solidFill>
                <a:schemeClr val="tx1"/>
              </a:solidFill>
            </a:endParaRPr>
          </a:p>
          <a:p>
            <a:pPr lvl="0" algn="l" eaLnBrk="1" fontAlgn="auto" hangingPunct="1">
              <a:spcAft>
                <a:spcPts val="0"/>
              </a:spcAft>
              <a:buClr>
                <a:srgbClr val="770783"/>
              </a:buClr>
              <a:defRPr/>
            </a:pPr>
            <a:endParaRPr lang="fr-FR" sz="2800" dirty="0">
              <a:solidFill>
                <a:schemeClr val="tx1"/>
              </a:solidFill>
            </a:endParaRPr>
          </a:p>
          <a:p>
            <a:pPr eaLnBrk="1" hangingPunct="1">
              <a:defRPr/>
            </a:pPr>
            <a:endParaRPr lang="fr-FR" dirty="0" smtClean="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0" y="0"/>
            <a:ext cx="9144000" cy="360363"/>
          </a:xfrm>
          <a:prstGeom prst="rect">
            <a:avLst/>
          </a:prstGeom>
          <a:solidFill>
            <a:srgbClr val="8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altLang="fr-FR" kern="0">
              <a:solidFill>
                <a:sysClr val="windowText" lastClr="000000"/>
              </a:solidFill>
              <a:cs typeface="Arial" charset="0"/>
            </a:endParaRPr>
          </a:p>
        </p:txBody>
      </p:sp>
      <p:pic>
        <p:nvPicPr>
          <p:cNvPr id="4101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0"/>
            <a:ext cx="15144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6597352"/>
            <a:ext cx="9144000" cy="260647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altLang="fr-FR" kern="0">
              <a:solidFill>
                <a:sysClr val="windowText" lastClr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747241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8"/>
          <p:cNvSpPr>
            <a:spLocks noChangeArrowheads="1"/>
          </p:cNvSpPr>
          <p:nvPr/>
        </p:nvSpPr>
        <p:spPr bwMode="auto">
          <a:xfrm>
            <a:off x="0" y="0"/>
            <a:ext cx="9144000" cy="360363"/>
          </a:xfrm>
          <a:prstGeom prst="rect">
            <a:avLst/>
          </a:prstGeom>
          <a:solidFill>
            <a:srgbClr val="8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  <p:pic>
        <p:nvPicPr>
          <p:cNvPr id="2051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0"/>
            <a:ext cx="1514475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2" name="Rectangle 10"/>
          <p:cNvSpPr>
            <a:spLocks noChangeArrowheads="1"/>
          </p:cNvSpPr>
          <p:nvPr/>
        </p:nvSpPr>
        <p:spPr bwMode="auto">
          <a:xfrm>
            <a:off x="0" y="6497638"/>
            <a:ext cx="9144000" cy="360362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  <p:sp>
        <p:nvSpPr>
          <p:cNvPr id="14" name="Titre 13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874713"/>
          </a:xfrm>
        </p:spPr>
        <p:txBody>
          <a:bodyPr/>
          <a:lstStyle/>
          <a:p>
            <a:r>
              <a:rPr lang="fr-FR" dirty="0" smtClean="0"/>
              <a:t>La </a:t>
            </a:r>
            <a:r>
              <a:rPr lang="fr-FR" dirty="0"/>
              <a:t>file </a:t>
            </a:r>
            <a:r>
              <a:rPr lang="fr-FR" dirty="0" smtClean="0"/>
              <a:t>active </a:t>
            </a:r>
            <a:endParaRPr lang="fr-FR" dirty="0"/>
          </a:p>
        </p:txBody>
      </p:sp>
      <p:sp>
        <p:nvSpPr>
          <p:cNvPr id="4" name="Sous-titre 3"/>
          <p:cNvSpPr>
            <a:spLocks noGrp="1"/>
          </p:cNvSpPr>
          <p:nvPr>
            <p:ph idx="1"/>
          </p:nvPr>
        </p:nvSpPr>
        <p:spPr/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fr-FR" sz="1400" dirty="0"/>
              <a:t/>
            </a:r>
            <a:br>
              <a:rPr lang="fr-FR" sz="1400" dirty="0"/>
            </a:br>
            <a:endParaRPr lang="fr-FR" sz="1400" dirty="0" smtClean="0"/>
          </a:p>
        </p:txBody>
      </p:sp>
      <p:graphicFrame>
        <p:nvGraphicFramePr>
          <p:cNvPr id="19" name="Graphique 1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53574635"/>
              </p:ext>
            </p:extLst>
          </p:nvPr>
        </p:nvGraphicFramePr>
        <p:xfrm>
          <a:off x="539552" y="1484784"/>
          <a:ext cx="7273974" cy="37444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ZoneTexte 14"/>
          <p:cNvSpPr txBox="1"/>
          <p:nvPr/>
        </p:nvSpPr>
        <p:spPr>
          <a:xfrm>
            <a:off x="467544" y="5373216"/>
            <a:ext cx="83529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2013: Début de saisie des données de la file active de Delafontaine dans DOMEVIH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2014: Intégration des données de Robert Debré et de l’Institut Franco Britannique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87254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8062664" cy="648072"/>
          </a:xfrm>
        </p:spPr>
        <p:txBody>
          <a:bodyPr/>
          <a:lstStyle/>
          <a:p>
            <a:pPr eaLnBrk="1" hangingPunct="1">
              <a:defRPr/>
            </a:pPr>
            <a:r>
              <a:rPr lang="fr-FR" sz="3600" b="1" dirty="0" smtClean="0"/>
              <a:t>Communication </a:t>
            </a:r>
            <a:endParaRPr lang="fr-FR" sz="5400" dirty="0" smtClean="0"/>
          </a:p>
        </p:txBody>
      </p:sp>
      <p:sp>
        <p:nvSpPr>
          <p:cNvPr id="2051" name="Sous-titre 2"/>
          <p:cNvSpPr>
            <a:spLocks noGrp="1"/>
          </p:cNvSpPr>
          <p:nvPr>
            <p:ph type="subTitle" idx="1"/>
          </p:nvPr>
        </p:nvSpPr>
        <p:spPr>
          <a:xfrm>
            <a:off x="107504" y="1484784"/>
            <a:ext cx="8928992" cy="4896544"/>
          </a:xfrm>
        </p:spPr>
        <p:txBody>
          <a:bodyPr/>
          <a:lstStyle/>
          <a:p>
            <a:pPr marL="457200" indent="-457200" algn="l" eaLnBrk="1" hangingPunct="1">
              <a:buClr>
                <a:srgbClr val="770783"/>
              </a:buClr>
              <a:buFont typeface="Wingdings" pitchFamily="2" charset="2"/>
              <a:buChar char="Ø"/>
              <a:defRPr/>
            </a:pPr>
            <a:r>
              <a:rPr lang="fr-FR" dirty="0" smtClean="0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16 éditoriaux sur des sujets d’actualités</a:t>
            </a:r>
          </a:p>
          <a:p>
            <a:pPr marL="457200" indent="-457200" algn="l" eaLnBrk="1" hangingPunct="1">
              <a:buClr>
                <a:srgbClr val="770783"/>
              </a:buClr>
              <a:buFont typeface="Wingdings" pitchFamily="2" charset="2"/>
              <a:buChar char="Ø"/>
              <a:defRPr/>
            </a:pPr>
            <a:r>
              <a:rPr lang="fr-FR" dirty="0" smtClean="0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Facebook:</a:t>
            </a:r>
            <a:r>
              <a:rPr lang="fr-FR" dirty="0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88 mention ‘‘j’aime cette </a:t>
            </a:r>
            <a:r>
              <a:rPr lang="fr-FR" dirty="0" smtClean="0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page’’ </a:t>
            </a:r>
            <a:endParaRPr lang="fr-FR" dirty="0">
              <a:solidFill>
                <a:schemeClr val="tx1"/>
              </a:solidFill>
              <a:ea typeface="Calibri" pitchFamily="34" charset="0"/>
              <a:cs typeface="Times New Roman" pitchFamily="18" charset="0"/>
            </a:endParaRPr>
          </a:p>
          <a:p>
            <a:pPr marL="457200" indent="-457200" algn="l" eaLnBrk="1" hangingPunct="1">
              <a:buClr>
                <a:srgbClr val="770783"/>
              </a:buClr>
              <a:buFont typeface="Wingdings" pitchFamily="2" charset="2"/>
              <a:buChar char="Ø"/>
              <a:defRPr/>
            </a:pPr>
            <a:r>
              <a:rPr lang="fr-FR" dirty="0" err="1" smtClean="0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Twitter</a:t>
            </a:r>
            <a:r>
              <a:rPr lang="fr-FR" dirty="0" smtClean="0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: 206 abonnés</a:t>
            </a: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0" y="0"/>
            <a:ext cx="9144000" cy="360363"/>
          </a:xfrm>
          <a:prstGeom prst="rect">
            <a:avLst/>
          </a:prstGeom>
          <a:solidFill>
            <a:srgbClr val="8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altLang="fr-FR" kern="0">
              <a:solidFill>
                <a:sysClr val="windowText" lastClr="000000"/>
              </a:solidFill>
              <a:cs typeface="Arial" charset="0"/>
            </a:endParaRPr>
          </a:p>
        </p:txBody>
      </p:sp>
      <p:pic>
        <p:nvPicPr>
          <p:cNvPr id="4101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0"/>
            <a:ext cx="15144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6597352"/>
            <a:ext cx="9144000" cy="260647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altLang="fr-FR" kern="0">
              <a:solidFill>
                <a:sysClr val="windowText" lastClr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27737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ctrTitle"/>
          </p:nvPr>
        </p:nvSpPr>
        <p:spPr>
          <a:xfrm>
            <a:off x="685800" y="476250"/>
            <a:ext cx="7772400" cy="792510"/>
          </a:xfrm>
        </p:spPr>
        <p:txBody>
          <a:bodyPr/>
          <a:lstStyle/>
          <a:p>
            <a:pPr eaLnBrk="1" hangingPunct="1">
              <a:defRPr/>
            </a:pPr>
            <a:r>
              <a:rPr lang="fr-FR" sz="2800" b="1" dirty="0" smtClean="0"/>
              <a:t>Sommaire </a:t>
            </a:r>
            <a:endParaRPr lang="fr-FR" dirty="0" smtClean="0"/>
          </a:p>
        </p:txBody>
      </p:sp>
      <p:sp>
        <p:nvSpPr>
          <p:cNvPr id="2051" name="Sous-titre 2"/>
          <p:cNvSpPr>
            <a:spLocks noGrp="1"/>
          </p:cNvSpPr>
          <p:nvPr>
            <p:ph type="subTitle" idx="1"/>
          </p:nvPr>
        </p:nvSpPr>
        <p:spPr>
          <a:xfrm>
            <a:off x="13429" y="1340768"/>
            <a:ext cx="9108504" cy="4392488"/>
          </a:xfrm>
        </p:spPr>
        <p:txBody>
          <a:bodyPr/>
          <a:lstStyle/>
          <a:p>
            <a:pPr marL="514350" lvl="0" indent="-514350" algn="l" eaLnBrk="1" fontAlgn="auto" hangingPunct="1">
              <a:spcAft>
                <a:spcPts val="0"/>
              </a:spcAft>
              <a:buClr>
                <a:srgbClr val="770783"/>
              </a:buClr>
              <a:buFont typeface="+mj-lt"/>
              <a:buAutoNum type="arabicPeriod"/>
              <a:defRPr/>
            </a:pPr>
            <a:r>
              <a:rPr lang="fr-FR" dirty="0">
                <a:solidFill>
                  <a:schemeClr val="tx1"/>
                </a:solidFill>
              </a:rPr>
              <a:t>Mobilisation du comité</a:t>
            </a:r>
          </a:p>
          <a:p>
            <a:pPr marL="514350" indent="-514350" algn="l" eaLnBrk="1" fontAlgn="auto" hangingPunct="1">
              <a:spcAft>
                <a:spcPts val="0"/>
              </a:spcAft>
              <a:buClr>
                <a:srgbClr val="770783"/>
              </a:buClr>
              <a:buFont typeface="+mj-lt"/>
              <a:buAutoNum type="arabicPeriod"/>
              <a:defRPr/>
            </a:pPr>
            <a:r>
              <a:rPr lang="fr-FR" dirty="0" smtClean="0">
                <a:solidFill>
                  <a:schemeClr val="tx1"/>
                </a:solidFill>
              </a:rPr>
              <a:t>Soirées </a:t>
            </a:r>
            <a:r>
              <a:rPr lang="fr-FR" dirty="0">
                <a:solidFill>
                  <a:schemeClr val="tx1"/>
                </a:solidFill>
              </a:rPr>
              <a:t>d’échanges et d’informations</a:t>
            </a:r>
          </a:p>
          <a:p>
            <a:pPr marL="514350" lvl="0" indent="-514350" algn="l" eaLnBrk="1" fontAlgn="auto" hangingPunct="1">
              <a:spcAft>
                <a:spcPts val="0"/>
              </a:spcAft>
              <a:buClr>
                <a:srgbClr val="770783"/>
              </a:buClr>
              <a:buFont typeface="+mj-lt"/>
              <a:buAutoNum type="arabicPeriod"/>
              <a:defRPr/>
            </a:pPr>
            <a:r>
              <a:rPr lang="fr-FR" dirty="0" smtClean="0">
                <a:solidFill>
                  <a:schemeClr val="tx1"/>
                </a:solidFill>
              </a:rPr>
              <a:t>Les </a:t>
            </a:r>
            <a:r>
              <a:rPr lang="fr-FR" dirty="0">
                <a:solidFill>
                  <a:schemeClr val="tx1"/>
                </a:solidFill>
              </a:rPr>
              <a:t>projets &amp; études mis en </a:t>
            </a:r>
            <a:r>
              <a:rPr lang="fr-FR" dirty="0" smtClean="0">
                <a:solidFill>
                  <a:schemeClr val="tx1"/>
                </a:solidFill>
              </a:rPr>
              <a:t>œuvre (Commissions)</a:t>
            </a:r>
          </a:p>
          <a:p>
            <a:pPr marL="514350" lvl="0" indent="-514350" algn="l" eaLnBrk="1" fontAlgn="auto" hangingPunct="1">
              <a:spcAft>
                <a:spcPts val="0"/>
              </a:spcAft>
              <a:buClr>
                <a:srgbClr val="770783"/>
              </a:buClr>
              <a:buFont typeface="+mj-lt"/>
              <a:buAutoNum type="arabicPeriod"/>
              <a:defRPr/>
            </a:pPr>
            <a:r>
              <a:rPr lang="fr-FR" dirty="0" smtClean="0">
                <a:solidFill>
                  <a:schemeClr val="tx1"/>
                </a:solidFill>
              </a:rPr>
              <a:t>L’évolution de la </a:t>
            </a:r>
            <a:r>
              <a:rPr lang="fr-FR" dirty="0">
                <a:solidFill>
                  <a:schemeClr val="tx1"/>
                </a:solidFill>
              </a:rPr>
              <a:t>file active </a:t>
            </a:r>
          </a:p>
          <a:p>
            <a:pPr marL="514350" indent="-514350" algn="l" eaLnBrk="1" fontAlgn="auto" hangingPunct="1">
              <a:spcAft>
                <a:spcPts val="0"/>
              </a:spcAft>
              <a:buClr>
                <a:srgbClr val="770783"/>
              </a:buClr>
              <a:buFont typeface="+mj-lt"/>
              <a:buAutoNum type="arabicPeriod"/>
              <a:defRPr/>
            </a:pPr>
            <a:r>
              <a:rPr lang="fr-FR" dirty="0" smtClean="0">
                <a:solidFill>
                  <a:schemeClr val="tx1"/>
                </a:solidFill>
              </a:rPr>
              <a:t>Communication</a:t>
            </a:r>
          </a:p>
          <a:p>
            <a:pPr marL="514350" indent="-514350" algn="l" eaLnBrk="1" fontAlgn="auto" hangingPunct="1">
              <a:spcAft>
                <a:spcPts val="0"/>
              </a:spcAft>
              <a:buClr>
                <a:srgbClr val="770783"/>
              </a:buClr>
              <a:buFont typeface="+mj-lt"/>
              <a:buAutoNum type="arabicPeriod"/>
              <a:defRPr/>
            </a:pPr>
            <a:r>
              <a:rPr lang="fr-FR" dirty="0">
                <a:solidFill>
                  <a:schemeClr val="tx1"/>
                </a:solidFill>
              </a:rPr>
              <a:t>Aperçu des candidatures dans les </a:t>
            </a:r>
            <a:r>
              <a:rPr lang="fr-FR" dirty="0" err="1">
                <a:solidFill>
                  <a:schemeClr val="tx1"/>
                </a:solidFill>
              </a:rPr>
              <a:t>Corevihs</a:t>
            </a:r>
            <a:r>
              <a:rPr lang="fr-FR" dirty="0">
                <a:solidFill>
                  <a:schemeClr val="tx1"/>
                </a:solidFill>
              </a:rPr>
              <a:t> franciliennes</a:t>
            </a:r>
            <a:endParaRPr lang="fr-FR" dirty="0" smtClean="0">
              <a:solidFill>
                <a:schemeClr val="tx1"/>
              </a:solidFill>
            </a:endParaRPr>
          </a:p>
          <a:p>
            <a:pPr lvl="0"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lvl="0"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lvl="0"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algn="l" eaLnBrk="1" fontAlgn="auto" hangingPunct="1">
              <a:spcAft>
                <a:spcPts val="0"/>
              </a:spcAft>
              <a:defRPr/>
            </a:pPr>
            <a:endParaRPr lang="fr-FR" b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algn="l">
              <a:defRPr/>
            </a:pPr>
            <a:endParaRPr lang="fr-FR" sz="2800" b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 algn="l">
              <a:spcAft>
                <a:spcPts val="0"/>
              </a:spcAft>
            </a:pPr>
            <a:endParaRPr lang="fr-FR" dirty="0" smtClean="0">
              <a:solidFill>
                <a:schemeClr val="tx1"/>
              </a:solidFill>
              <a:ea typeface="Calibri"/>
              <a:cs typeface="Times New Roman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fr-FR" b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eaLnBrk="1" hangingPunct="1">
              <a:defRPr/>
            </a:pPr>
            <a:endParaRPr lang="fr-FR" dirty="0" smtClean="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0" y="0"/>
            <a:ext cx="9144000" cy="360363"/>
          </a:xfrm>
          <a:prstGeom prst="rect">
            <a:avLst/>
          </a:prstGeom>
          <a:solidFill>
            <a:srgbClr val="8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altLang="fr-FR" kern="0">
              <a:solidFill>
                <a:sysClr val="windowText" lastClr="000000"/>
              </a:solidFill>
              <a:cs typeface="Arial" charset="0"/>
            </a:endParaRPr>
          </a:p>
        </p:txBody>
      </p:sp>
      <p:pic>
        <p:nvPicPr>
          <p:cNvPr id="4101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0"/>
            <a:ext cx="15144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6497638"/>
            <a:ext cx="9144000" cy="360362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altLang="fr-FR" kern="0">
              <a:solidFill>
                <a:sysClr val="windowText" lastClr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285531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0" y="0"/>
            <a:ext cx="9144000" cy="360363"/>
          </a:xfrm>
          <a:prstGeom prst="rect">
            <a:avLst/>
          </a:prstGeom>
          <a:solidFill>
            <a:srgbClr val="8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altLang="fr-FR" kern="0">
              <a:solidFill>
                <a:sysClr val="windowText" lastClr="000000"/>
              </a:solidFill>
              <a:cs typeface="Arial" charset="0"/>
            </a:endParaRPr>
          </a:p>
        </p:txBody>
      </p:sp>
      <p:pic>
        <p:nvPicPr>
          <p:cNvPr id="4101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0"/>
            <a:ext cx="15144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6497638"/>
            <a:ext cx="9144000" cy="360362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altLang="fr-FR" kern="0">
              <a:solidFill>
                <a:sysClr val="windowText" lastClr="000000"/>
              </a:solidFill>
              <a:cs typeface="Arial" charset="0"/>
            </a:endParaRP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107504" y="476250"/>
            <a:ext cx="8856984" cy="941388"/>
          </a:xfrm>
        </p:spPr>
        <p:txBody>
          <a:bodyPr/>
          <a:lstStyle/>
          <a:p>
            <a:r>
              <a:rPr lang="fr-FR" sz="3200" dirty="0"/>
              <a:t>Récapitulatif fréquentation site </a:t>
            </a:r>
            <a:r>
              <a:rPr lang="fr-FR" sz="3200" dirty="0" err="1" smtClean="0"/>
              <a:t>Corevih</a:t>
            </a:r>
            <a:r>
              <a:rPr lang="fr-FR" sz="3200" dirty="0" smtClean="0"/>
              <a:t> </a:t>
            </a:r>
            <a:r>
              <a:rPr lang="fr-FR" sz="3200" dirty="0"/>
              <a:t>IDF Nord </a:t>
            </a:r>
            <a:r>
              <a:rPr lang="fr-FR" sz="3200" dirty="0" smtClean="0"/>
              <a:t> </a:t>
            </a:r>
            <a:r>
              <a:rPr lang="fr-FR" sz="3200" dirty="0" smtClean="0">
                <a:hlinkClick r:id="rId3"/>
              </a:rPr>
              <a:t>www.corevih-idfnord.fr</a:t>
            </a:r>
            <a:r>
              <a:rPr lang="fr-FR" sz="3200" dirty="0" smtClean="0"/>
              <a:t> </a:t>
            </a:r>
            <a:endParaRPr lang="fr-FR" sz="3200" dirty="0"/>
          </a:p>
        </p:txBody>
      </p:sp>
      <p:graphicFrame>
        <p:nvGraphicFramePr>
          <p:cNvPr id="8" name="Espace réservé du contenu 7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778065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ctrTitle"/>
          </p:nvPr>
        </p:nvSpPr>
        <p:spPr>
          <a:xfrm>
            <a:off x="107504" y="476250"/>
            <a:ext cx="8784976" cy="720502"/>
          </a:xfrm>
        </p:spPr>
        <p:txBody>
          <a:bodyPr/>
          <a:lstStyle/>
          <a:p>
            <a:pPr lvl="0" eaLnBrk="1" hangingPunct="1">
              <a:defRPr/>
            </a:pPr>
            <a:r>
              <a:rPr lang="fr-FR" sz="3600" dirty="0" smtClean="0"/>
              <a:t/>
            </a:r>
            <a:br>
              <a:rPr lang="fr-FR" sz="3600" dirty="0" smtClean="0"/>
            </a:br>
            <a:r>
              <a:rPr lang="fr-FR" sz="3600" dirty="0" smtClean="0"/>
              <a:t>Temps </a:t>
            </a:r>
            <a:r>
              <a:rPr lang="fr-FR" sz="3600" dirty="0"/>
              <a:t>forts du mandat</a:t>
            </a:r>
            <a:br>
              <a:rPr lang="fr-FR" sz="3600" dirty="0"/>
            </a:br>
            <a:endParaRPr lang="fr-FR" sz="3600" dirty="0" smtClean="0"/>
          </a:p>
        </p:txBody>
      </p:sp>
      <p:sp>
        <p:nvSpPr>
          <p:cNvPr id="2051" name="Sous-titre 2"/>
          <p:cNvSpPr>
            <a:spLocks noGrp="1"/>
          </p:cNvSpPr>
          <p:nvPr>
            <p:ph type="subTitle" idx="1"/>
          </p:nvPr>
        </p:nvSpPr>
        <p:spPr>
          <a:xfrm>
            <a:off x="35496" y="1484784"/>
            <a:ext cx="9108504" cy="3500686"/>
          </a:xfrm>
        </p:spPr>
        <p:txBody>
          <a:bodyPr/>
          <a:lstStyle/>
          <a:p>
            <a:pPr marL="457200" lvl="0" indent="-457200" algn="l" eaLnBrk="1" fontAlgn="auto" hangingPunct="1">
              <a:spcAft>
                <a:spcPts val="0"/>
              </a:spcAft>
              <a:buClr>
                <a:srgbClr val="770783"/>
              </a:buClr>
              <a:buFont typeface="Wingdings" pitchFamily="2" charset="2"/>
              <a:buChar char="Ø"/>
              <a:defRPr/>
            </a:pPr>
            <a:r>
              <a:rPr lang="fr-FR" dirty="0" smtClean="0">
                <a:solidFill>
                  <a:schemeClr val="tx1"/>
                </a:solidFill>
              </a:rPr>
              <a:t>Création des </a:t>
            </a:r>
            <a:r>
              <a:rPr lang="fr-FR" dirty="0" err="1" smtClean="0">
                <a:solidFill>
                  <a:schemeClr val="tx1"/>
                </a:solidFill>
              </a:rPr>
              <a:t>CeGIDD</a:t>
            </a:r>
            <a:endParaRPr lang="fr-FR" dirty="0">
              <a:solidFill>
                <a:schemeClr val="tx1"/>
              </a:solidFill>
            </a:endParaRPr>
          </a:p>
          <a:p>
            <a:pPr marL="457200" lvl="0" indent="-457200" algn="l" eaLnBrk="1" fontAlgn="auto" hangingPunct="1">
              <a:spcAft>
                <a:spcPts val="0"/>
              </a:spcAft>
              <a:buClr>
                <a:srgbClr val="770783"/>
              </a:buClr>
              <a:buFont typeface="Wingdings" pitchFamily="2" charset="2"/>
              <a:buChar char="Ø"/>
              <a:defRPr/>
            </a:pPr>
            <a:r>
              <a:rPr lang="fr-FR" dirty="0" smtClean="0">
                <a:solidFill>
                  <a:schemeClr val="tx1"/>
                </a:solidFill>
              </a:rPr>
              <a:t>Mise en place du Contrat d’Objectifs et de Moyens entre l’ARS et les </a:t>
            </a:r>
            <a:r>
              <a:rPr lang="fr-FR" dirty="0" err="1" smtClean="0">
                <a:solidFill>
                  <a:schemeClr val="tx1"/>
                </a:solidFill>
              </a:rPr>
              <a:t>Corevihs</a:t>
            </a:r>
            <a:r>
              <a:rPr lang="fr-FR" dirty="0" smtClean="0">
                <a:solidFill>
                  <a:schemeClr val="tx1"/>
                </a:solidFill>
              </a:rPr>
              <a:t> franciliens</a:t>
            </a:r>
          </a:p>
          <a:p>
            <a:pPr marL="457200" lvl="0" indent="-457200" algn="l" eaLnBrk="1" fontAlgn="auto" hangingPunct="1">
              <a:spcAft>
                <a:spcPts val="0"/>
              </a:spcAft>
              <a:buClr>
                <a:srgbClr val="770783"/>
              </a:buClr>
              <a:buFont typeface="Wingdings" pitchFamily="2" charset="2"/>
              <a:buChar char="Ø"/>
              <a:defRPr/>
            </a:pPr>
            <a:r>
              <a:rPr lang="fr-FR" dirty="0" smtClean="0">
                <a:solidFill>
                  <a:schemeClr val="tx1"/>
                </a:solidFill>
              </a:rPr>
              <a:t>Élargissement des missions des </a:t>
            </a:r>
            <a:r>
              <a:rPr lang="fr-FR" dirty="0" err="1" smtClean="0">
                <a:solidFill>
                  <a:schemeClr val="tx1"/>
                </a:solidFill>
              </a:rPr>
              <a:t>Corevih</a:t>
            </a:r>
            <a:r>
              <a:rPr lang="fr-FR" dirty="0" smtClean="0">
                <a:solidFill>
                  <a:schemeClr val="tx1"/>
                </a:solidFill>
              </a:rPr>
              <a:t> aux IST dans une approche de santé sexuelle</a:t>
            </a:r>
          </a:p>
          <a:p>
            <a:pPr marL="457200" lvl="0" indent="-457200" algn="l" eaLnBrk="1" fontAlgn="auto" hangingPunct="1">
              <a:spcAft>
                <a:spcPts val="0"/>
              </a:spcAft>
              <a:buClr>
                <a:srgbClr val="770783"/>
              </a:buClr>
              <a:buFont typeface="Wingdings" pitchFamily="2" charset="2"/>
              <a:buChar char="Ø"/>
              <a:defRPr/>
            </a:pPr>
            <a:r>
              <a:rPr lang="fr-FR" dirty="0" smtClean="0">
                <a:solidFill>
                  <a:schemeClr val="tx1"/>
                </a:solidFill>
              </a:rPr>
              <a:t>Modifications des territoires</a:t>
            </a:r>
            <a:endParaRPr lang="fr-FR" dirty="0" smtClean="0"/>
          </a:p>
          <a:p>
            <a:pPr lvl="0"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lvl="0"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algn="l" eaLnBrk="1" fontAlgn="auto" hangingPunct="1">
              <a:spcAft>
                <a:spcPts val="0"/>
              </a:spcAft>
              <a:defRPr/>
            </a:pPr>
            <a:endParaRPr lang="fr-FR" b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algn="l">
              <a:defRPr/>
            </a:pPr>
            <a:endParaRPr lang="fr-FR" sz="2800" b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 algn="l">
              <a:spcAft>
                <a:spcPts val="0"/>
              </a:spcAft>
            </a:pPr>
            <a:endParaRPr lang="fr-FR" dirty="0" smtClean="0">
              <a:solidFill>
                <a:schemeClr val="tx1"/>
              </a:solidFill>
              <a:ea typeface="Calibri"/>
              <a:cs typeface="Times New Roman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fr-FR" b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eaLnBrk="1" hangingPunct="1">
              <a:defRPr/>
            </a:pPr>
            <a:endParaRPr lang="fr-FR" dirty="0" smtClean="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0" y="0"/>
            <a:ext cx="9144000" cy="360363"/>
          </a:xfrm>
          <a:prstGeom prst="rect">
            <a:avLst/>
          </a:prstGeom>
          <a:solidFill>
            <a:srgbClr val="8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altLang="fr-FR" kern="0">
              <a:solidFill>
                <a:sysClr val="windowText" lastClr="000000"/>
              </a:solidFill>
              <a:cs typeface="Arial" charset="0"/>
            </a:endParaRPr>
          </a:p>
        </p:txBody>
      </p:sp>
      <p:pic>
        <p:nvPicPr>
          <p:cNvPr id="4101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0"/>
            <a:ext cx="15144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6497638"/>
            <a:ext cx="9144000" cy="360362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altLang="fr-FR" kern="0">
              <a:solidFill>
                <a:sysClr val="windowText" lastClr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436882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ctrTitle"/>
          </p:nvPr>
        </p:nvSpPr>
        <p:spPr>
          <a:xfrm>
            <a:off x="107504" y="379413"/>
            <a:ext cx="8928992" cy="457299"/>
          </a:xfrm>
        </p:spPr>
        <p:txBody>
          <a:bodyPr/>
          <a:lstStyle/>
          <a:p>
            <a:pPr algn="l" eaLnBrk="1" hangingPunct="1">
              <a:defRPr/>
            </a:pPr>
            <a:r>
              <a:rPr lang="fr-FR" sz="2800" b="1" dirty="0" smtClean="0"/>
              <a:t>Aperçu des candidatures dans les </a:t>
            </a:r>
            <a:r>
              <a:rPr lang="fr-FR" sz="2800" b="1" dirty="0" err="1" smtClean="0"/>
              <a:t>Corevihs</a:t>
            </a:r>
            <a:r>
              <a:rPr lang="fr-FR" sz="2800" b="1" dirty="0" smtClean="0"/>
              <a:t> franciliennes</a:t>
            </a:r>
            <a:endParaRPr lang="fr-FR" dirty="0" smtClean="0"/>
          </a:p>
        </p:txBody>
      </p:sp>
      <p:sp>
        <p:nvSpPr>
          <p:cNvPr id="2051" name="Sous-titre 2"/>
          <p:cNvSpPr>
            <a:spLocks noGrp="1"/>
          </p:cNvSpPr>
          <p:nvPr>
            <p:ph type="subTitle" idx="1"/>
          </p:nvPr>
        </p:nvSpPr>
        <p:spPr>
          <a:xfrm>
            <a:off x="10417" y="1556792"/>
            <a:ext cx="9108504" cy="4940846"/>
          </a:xfrm>
        </p:spPr>
        <p:txBody>
          <a:bodyPr/>
          <a:lstStyle/>
          <a:p>
            <a:pPr lvl="0"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lvl="0"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lvl="0"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algn="l" eaLnBrk="1" fontAlgn="auto" hangingPunct="1">
              <a:spcAft>
                <a:spcPts val="0"/>
              </a:spcAft>
              <a:defRPr/>
            </a:pPr>
            <a:endParaRPr lang="fr-FR" b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algn="l">
              <a:defRPr/>
            </a:pPr>
            <a:endParaRPr lang="fr-FR" sz="2800" b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 algn="l">
              <a:spcAft>
                <a:spcPts val="0"/>
              </a:spcAft>
            </a:pPr>
            <a:endParaRPr lang="fr-FR" dirty="0" smtClean="0">
              <a:solidFill>
                <a:schemeClr val="tx1"/>
              </a:solidFill>
              <a:ea typeface="Calibri"/>
              <a:cs typeface="Times New Roman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fr-FR" b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eaLnBrk="1" hangingPunct="1">
              <a:defRPr/>
            </a:pPr>
            <a:endParaRPr lang="fr-FR" dirty="0" smtClean="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0" y="0"/>
            <a:ext cx="9144000" cy="360363"/>
          </a:xfrm>
          <a:prstGeom prst="rect">
            <a:avLst/>
          </a:prstGeom>
          <a:solidFill>
            <a:srgbClr val="8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altLang="fr-FR" kern="0">
              <a:solidFill>
                <a:sysClr val="windowText" lastClr="000000"/>
              </a:solidFill>
              <a:cs typeface="Arial" charset="0"/>
            </a:endParaRPr>
          </a:p>
        </p:txBody>
      </p:sp>
      <p:pic>
        <p:nvPicPr>
          <p:cNvPr id="4101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0"/>
            <a:ext cx="15144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6497638"/>
            <a:ext cx="9144000" cy="360362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altLang="fr-FR" kern="0">
              <a:solidFill>
                <a:sysClr val="windowText" lastClr="000000"/>
              </a:solidFill>
              <a:cs typeface="Arial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457200" y="2687122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1154505"/>
              </p:ext>
            </p:extLst>
          </p:nvPr>
        </p:nvGraphicFramePr>
        <p:xfrm>
          <a:off x="53750" y="908719"/>
          <a:ext cx="9036500" cy="55759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3650"/>
                <a:gridCol w="903650"/>
                <a:gridCol w="903650"/>
                <a:gridCol w="903650"/>
                <a:gridCol w="903650"/>
                <a:gridCol w="903650"/>
                <a:gridCol w="903650"/>
                <a:gridCol w="903650"/>
                <a:gridCol w="903650"/>
                <a:gridCol w="903650"/>
              </a:tblGrid>
              <a:tr h="13902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Identité du </a:t>
                      </a:r>
                      <a:r>
                        <a:rPr lang="fr-FR" sz="1400" dirty="0" err="1">
                          <a:effectLst/>
                        </a:rPr>
                        <a:t>Corevih</a:t>
                      </a:r>
                      <a:r>
                        <a:rPr lang="fr-FR" sz="1400" dirty="0">
                          <a:effectLst/>
                        </a:rPr>
                        <a:t> 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01" marR="60401" marT="0" marB="0">
                    <a:solidFill>
                      <a:srgbClr val="7707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Nombre de candidatures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Par </a:t>
                      </a:r>
                      <a:r>
                        <a:rPr lang="fr-FR" sz="1400" dirty="0" err="1">
                          <a:effectLst/>
                        </a:rPr>
                        <a:t>Corevih</a:t>
                      </a:r>
                      <a:r>
                        <a:rPr lang="fr-FR" sz="1400" dirty="0">
                          <a:effectLst/>
                        </a:rPr>
                        <a:t> 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01" marR="60401" marT="0" marB="0">
                    <a:solidFill>
                      <a:srgbClr val="7707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Nombre de candidatures Collège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1 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01" marR="60401" marT="0" marB="0">
                    <a:solidFill>
                      <a:srgbClr val="7707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Nombre de candidatures Collège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2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01" marR="60401" marT="0" marB="0">
                    <a:solidFill>
                      <a:srgbClr val="7707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Nombre de candidatures Collège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3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01" marR="60401" marT="0" marB="0">
                    <a:solidFill>
                      <a:srgbClr val="7707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Nombre de candidatures Collège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4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01" marR="60401" marT="0" marB="0">
                    <a:solidFill>
                      <a:srgbClr val="7707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Nombre de candidatures  dont le Collège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n’ est pas précisé 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01" marR="60401" marT="0" marB="0">
                    <a:solidFill>
                      <a:srgbClr val="7707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Nombre de candidatures d’anciens membres 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01" marR="60401" marT="0" marB="0">
                    <a:solidFill>
                      <a:srgbClr val="7707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Nombre de nouvelles   candidatures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01" marR="60401" marT="0" marB="0">
                    <a:solidFill>
                      <a:srgbClr val="7707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Nombre de «  non précisé « 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01" marR="60401" marT="0" marB="0">
                    <a:solidFill>
                      <a:srgbClr val="770783"/>
                    </a:solidFill>
                  </a:tcPr>
                </a:tc>
              </a:tr>
              <a:tr h="68039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 dirty="0" err="1">
                          <a:effectLst/>
                        </a:rPr>
                        <a:t>Corevih</a:t>
                      </a:r>
                      <a:r>
                        <a:rPr lang="fr-FR" sz="1800" dirty="0">
                          <a:effectLst/>
                        </a:rPr>
                        <a:t> Centre  </a:t>
                      </a:r>
                      <a:endParaRPr lang="fr-F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01" marR="60401" marT="0" marB="0">
                    <a:solidFill>
                      <a:srgbClr val="A6409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</a:rPr>
                        <a:t>43</a:t>
                      </a:r>
                      <a:endParaRPr lang="fr-F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01" marR="60401" marT="0" marB="0">
                    <a:solidFill>
                      <a:srgbClr val="A6409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</a:rPr>
                        <a:t>14</a:t>
                      </a:r>
                      <a:endParaRPr lang="fr-F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01" marR="60401" marT="0" marB="0">
                    <a:solidFill>
                      <a:srgbClr val="A6409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</a:rPr>
                        <a:t>10</a:t>
                      </a:r>
                      <a:endParaRPr lang="fr-F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01" marR="60401" marT="0" marB="0">
                    <a:solidFill>
                      <a:srgbClr val="A6409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</a:rPr>
                        <a:t>14</a:t>
                      </a:r>
                      <a:endParaRPr lang="fr-F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01" marR="60401" marT="0" marB="0">
                    <a:solidFill>
                      <a:srgbClr val="A6409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2</a:t>
                      </a:r>
                      <a:endParaRPr lang="fr-F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01" marR="60401" marT="0" marB="0">
                    <a:solidFill>
                      <a:srgbClr val="A6409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3</a:t>
                      </a:r>
                      <a:endParaRPr lang="fr-F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01" marR="60401" marT="0" marB="0">
                    <a:solidFill>
                      <a:srgbClr val="A6409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17</a:t>
                      </a:r>
                      <a:endParaRPr lang="fr-F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01" marR="60401" marT="0" marB="0">
                    <a:solidFill>
                      <a:srgbClr val="A6409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25</a:t>
                      </a:r>
                      <a:endParaRPr lang="fr-F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01" marR="60401" marT="0" marB="0">
                    <a:solidFill>
                      <a:srgbClr val="A6409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1</a:t>
                      </a:r>
                      <a:endParaRPr lang="fr-F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01" marR="60401" marT="0" marB="0">
                    <a:solidFill>
                      <a:srgbClr val="A64090"/>
                    </a:solidFill>
                  </a:tcPr>
                </a:tc>
              </a:tr>
              <a:tr h="68039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Corevih Est </a:t>
                      </a:r>
                      <a:endParaRPr lang="fr-F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01" marR="60401" marT="0" marB="0">
                    <a:solidFill>
                      <a:srgbClr val="CA5E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71</a:t>
                      </a:r>
                      <a:endParaRPr lang="fr-F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01" marR="60401" marT="0" marB="0">
                    <a:solidFill>
                      <a:srgbClr val="CA5E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15</a:t>
                      </a:r>
                      <a:endParaRPr lang="fr-F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01" marR="60401" marT="0" marB="0">
                    <a:solidFill>
                      <a:srgbClr val="CA5E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</a:rPr>
                        <a:t>21</a:t>
                      </a:r>
                      <a:endParaRPr lang="fr-F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01" marR="60401" marT="0" marB="0">
                    <a:solidFill>
                      <a:srgbClr val="CA5E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</a:rPr>
                        <a:t>19</a:t>
                      </a:r>
                      <a:endParaRPr lang="fr-F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01" marR="60401" marT="0" marB="0">
                    <a:solidFill>
                      <a:srgbClr val="CA5E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</a:rPr>
                        <a:t>11</a:t>
                      </a:r>
                      <a:endParaRPr lang="fr-F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01" marR="60401" marT="0" marB="0">
                    <a:solidFill>
                      <a:srgbClr val="CA5E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</a:rPr>
                        <a:t>5</a:t>
                      </a:r>
                      <a:endParaRPr lang="fr-F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01" marR="60401" marT="0" marB="0">
                    <a:solidFill>
                      <a:srgbClr val="CA5E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22</a:t>
                      </a:r>
                      <a:endParaRPr lang="fr-F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01" marR="60401" marT="0" marB="0">
                    <a:solidFill>
                      <a:srgbClr val="CA5E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47</a:t>
                      </a:r>
                      <a:endParaRPr lang="fr-F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01" marR="60401" marT="0" marB="0">
                    <a:solidFill>
                      <a:srgbClr val="CA5E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2</a:t>
                      </a:r>
                      <a:endParaRPr lang="fr-F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01" marR="60401" marT="0" marB="0">
                    <a:solidFill>
                      <a:srgbClr val="CA5E94"/>
                    </a:solidFill>
                  </a:tcPr>
                </a:tc>
              </a:tr>
              <a:tr h="68039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Corevih Nord </a:t>
                      </a:r>
                      <a:endParaRPr lang="fr-F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01" marR="60401" marT="0" marB="0">
                    <a:solidFill>
                      <a:srgbClr val="A6409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effectLst/>
                        </a:rPr>
                        <a:t>74</a:t>
                      </a:r>
                      <a:endParaRPr lang="fr-F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01" marR="60401" marT="0" marB="0">
                    <a:solidFill>
                      <a:srgbClr val="A6409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22</a:t>
                      </a:r>
                      <a:endParaRPr lang="fr-F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01" marR="60401" marT="0" marB="0">
                    <a:solidFill>
                      <a:srgbClr val="A6409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20</a:t>
                      </a:r>
                      <a:endParaRPr lang="fr-F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01" marR="60401" marT="0" marB="0">
                    <a:solidFill>
                      <a:srgbClr val="A6409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18</a:t>
                      </a:r>
                      <a:endParaRPr lang="fr-F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01" marR="60401" marT="0" marB="0">
                    <a:solidFill>
                      <a:srgbClr val="A6409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</a:rPr>
                        <a:t>6</a:t>
                      </a:r>
                      <a:endParaRPr lang="fr-F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01" marR="60401" marT="0" marB="0">
                    <a:solidFill>
                      <a:srgbClr val="A6409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</a:rPr>
                        <a:t>6</a:t>
                      </a:r>
                      <a:endParaRPr lang="fr-F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01" marR="60401" marT="0" marB="0">
                    <a:solidFill>
                      <a:srgbClr val="A6409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</a:rPr>
                        <a:t>27</a:t>
                      </a:r>
                      <a:endParaRPr lang="fr-F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01" marR="60401" marT="0" marB="0">
                    <a:solidFill>
                      <a:srgbClr val="A6409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</a:rPr>
                        <a:t>44</a:t>
                      </a:r>
                      <a:endParaRPr lang="fr-F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01" marR="60401" marT="0" marB="0">
                    <a:solidFill>
                      <a:srgbClr val="A6409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1</a:t>
                      </a:r>
                      <a:endParaRPr lang="fr-F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01" marR="60401" marT="0" marB="0">
                    <a:solidFill>
                      <a:srgbClr val="A64090"/>
                    </a:solidFill>
                  </a:tcPr>
                </a:tc>
              </a:tr>
              <a:tr h="68039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Corevih Ouest </a:t>
                      </a:r>
                      <a:endParaRPr lang="fr-F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01" marR="60401" marT="0" marB="0">
                    <a:solidFill>
                      <a:srgbClr val="CA5E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71</a:t>
                      </a:r>
                      <a:endParaRPr lang="fr-F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01" marR="60401" marT="0" marB="0">
                    <a:solidFill>
                      <a:srgbClr val="CA5E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18</a:t>
                      </a:r>
                      <a:endParaRPr lang="fr-F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01" marR="60401" marT="0" marB="0">
                    <a:solidFill>
                      <a:srgbClr val="CA5E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25</a:t>
                      </a:r>
                      <a:endParaRPr lang="fr-F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01" marR="60401" marT="0" marB="0">
                    <a:solidFill>
                      <a:srgbClr val="CA5E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13</a:t>
                      </a:r>
                      <a:endParaRPr lang="fr-F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01" marR="60401" marT="0" marB="0">
                    <a:solidFill>
                      <a:srgbClr val="CA5E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10</a:t>
                      </a:r>
                      <a:endParaRPr lang="fr-F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01" marR="60401" marT="0" marB="0">
                    <a:solidFill>
                      <a:srgbClr val="CA5E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4</a:t>
                      </a:r>
                      <a:endParaRPr lang="fr-F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01" marR="60401" marT="0" marB="0">
                    <a:solidFill>
                      <a:srgbClr val="CA5E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</a:rPr>
                        <a:t>25</a:t>
                      </a:r>
                      <a:endParaRPr lang="fr-F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01" marR="60401" marT="0" marB="0">
                    <a:solidFill>
                      <a:srgbClr val="CA5E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</a:rPr>
                        <a:t>42</a:t>
                      </a:r>
                      <a:endParaRPr lang="fr-F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01" marR="60401" marT="0" marB="0">
                    <a:solidFill>
                      <a:srgbClr val="CA5E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</a:rPr>
                        <a:t>3</a:t>
                      </a:r>
                      <a:endParaRPr lang="fr-F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01" marR="60401" marT="0" marB="0">
                    <a:solidFill>
                      <a:srgbClr val="CA5E94"/>
                    </a:solidFill>
                  </a:tcPr>
                </a:tc>
              </a:tr>
              <a:tr h="68039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Corevih Sud </a:t>
                      </a:r>
                      <a:endParaRPr lang="fr-F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01" marR="60401" marT="0" marB="0">
                    <a:solidFill>
                      <a:srgbClr val="A6409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47</a:t>
                      </a:r>
                      <a:endParaRPr lang="fr-F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01" marR="60401" marT="0" marB="0">
                    <a:solidFill>
                      <a:srgbClr val="A6409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15</a:t>
                      </a:r>
                      <a:endParaRPr lang="fr-F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01" marR="60401" marT="0" marB="0">
                    <a:solidFill>
                      <a:srgbClr val="A6409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18</a:t>
                      </a:r>
                      <a:endParaRPr lang="fr-F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01" marR="60401" marT="0" marB="0">
                    <a:solidFill>
                      <a:srgbClr val="A6409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10</a:t>
                      </a:r>
                      <a:endParaRPr lang="fr-F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01" marR="60401" marT="0" marB="0">
                    <a:solidFill>
                      <a:srgbClr val="A6409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3</a:t>
                      </a:r>
                      <a:endParaRPr lang="fr-F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01" marR="60401" marT="0" marB="0">
                    <a:solidFill>
                      <a:srgbClr val="A6409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1</a:t>
                      </a:r>
                      <a:endParaRPr lang="fr-F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01" marR="60401" marT="0" marB="0">
                    <a:solidFill>
                      <a:srgbClr val="A6409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</a:rPr>
                        <a:t>21</a:t>
                      </a:r>
                      <a:endParaRPr lang="fr-F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01" marR="60401" marT="0" marB="0">
                    <a:solidFill>
                      <a:srgbClr val="A6409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</a:rPr>
                        <a:t>26</a:t>
                      </a:r>
                      <a:endParaRPr lang="fr-F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01" marR="60401" marT="0" marB="0">
                    <a:solidFill>
                      <a:srgbClr val="A6409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</a:rPr>
                        <a:t>0</a:t>
                      </a:r>
                      <a:endParaRPr lang="fr-F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01" marR="60401" marT="0" marB="0">
                    <a:solidFill>
                      <a:srgbClr val="A64090"/>
                    </a:solidFill>
                  </a:tcPr>
                </a:tc>
              </a:tr>
              <a:tr h="68039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Totaux </a:t>
                      </a:r>
                      <a:endParaRPr lang="fr-F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01" marR="60401" marT="0" marB="0">
                    <a:solidFill>
                      <a:srgbClr val="CA5E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303 </a:t>
                      </a:r>
                      <a:endParaRPr lang="fr-F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01" marR="60401" marT="0" marB="0">
                    <a:solidFill>
                      <a:srgbClr val="CA5E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84</a:t>
                      </a:r>
                      <a:endParaRPr lang="fr-F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01" marR="60401" marT="0" marB="0">
                    <a:solidFill>
                      <a:srgbClr val="CA5E9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94</a:t>
                      </a:r>
                      <a:endParaRPr lang="fr-F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01" marR="60401" marT="0" marB="0">
                    <a:solidFill>
                      <a:srgbClr val="CA5E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74</a:t>
                      </a:r>
                      <a:endParaRPr lang="fr-F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01" marR="60401" marT="0" marB="0">
                    <a:solidFill>
                      <a:srgbClr val="CA5E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32</a:t>
                      </a:r>
                      <a:endParaRPr lang="fr-F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01" marR="60401" marT="0" marB="0">
                    <a:solidFill>
                      <a:srgbClr val="CA5E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19</a:t>
                      </a:r>
                      <a:endParaRPr lang="fr-F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01" marR="60401" marT="0" marB="0">
                    <a:solidFill>
                      <a:srgbClr val="CA5E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112</a:t>
                      </a:r>
                      <a:endParaRPr lang="fr-F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01" marR="60401" marT="0" marB="0">
                    <a:solidFill>
                      <a:srgbClr val="CA5E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</a:rPr>
                        <a:t>184</a:t>
                      </a:r>
                      <a:endParaRPr lang="fr-F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01" marR="60401" marT="0" marB="0">
                    <a:solidFill>
                      <a:srgbClr val="CA5E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</a:rPr>
                        <a:t>7</a:t>
                      </a:r>
                      <a:endParaRPr lang="fr-F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01" marR="60401" marT="0" marB="0">
                    <a:solidFill>
                      <a:srgbClr val="CA5E94"/>
                    </a:solidFill>
                  </a:tcPr>
                </a:tc>
              </a:tr>
            </a:tbl>
          </a:graphicData>
        </a:graphic>
      </p:graphicFrame>
      <p:sp>
        <p:nvSpPr>
          <p:cNvPr id="8" name="Ellipse 7"/>
          <p:cNvSpPr/>
          <p:nvPr/>
        </p:nvSpPr>
        <p:spPr>
          <a:xfrm>
            <a:off x="971600" y="3704420"/>
            <a:ext cx="576064" cy="432048"/>
          </a:xfrm>
          <a:prstGeom prst="ellipse">
            <a:avLst/>
          </a:prstGeom>
          <a:noFill/>
          <a:ln>
            <a:solidFill>
              <a:srgbClr val="99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471982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ctrTitle"/>
          </p:nvPr>
        </p:nvSpPr>
        <p:spPr>
          <a:xfrm>
            <a:off x="107504" y="476250"/>
            <a:ext cx="8784976" cy="1152550"/>
          </a:xfrm>
        </p:spPr>
        <p:txBody>
          <a:bodyPr/>
          <a:lstStyle/>
          <a:p>
            <a:pPr lvl="0" eaLnBrk="1" hangingPunct="1">
              <a:defRPr/>
            </a:pPr>
            <a:r>
              <a:rPr lang="fr-FR" sz="3600" dirty="0" smtClean="0"/>
              <a:t/>
            </a:r>
            <a:br>
              <a:rPr lang="fr-FR" sz="3600" dirty="0" smtClean="0"/>
            </a:br>
            <a:r>
              <a:rPr lang="fr-FR" sz="3600" dirty="0" smtClean="0"/>
              <a:t>Quelles recommandations pour le prochain Comité?</a:t>
            </a:r>
            <a:r>
              <a:rPr lang="fr-FR" sz="3600" dirty="0"/>
              <a:t/>
            </a:r>
            <a:br>
              <a:rPr lang="fr-FR" sz="3600" dirty="0"/>
            </a:br>
            <a:endParaRPr lang="fr-FR" sz="3600" dirty="0" smtClean="0"/>
          </a:p>
        </p:txBody>
      </p:sp>
      <p:sp>
        <p:nvSpPr>
          <p:cNvPr id="2051" name="Sous-titre 2"/>
          <p:cNvSpPr>
            <a:spLocks noGrp="1"/>
          </p:cNvSpPr>
          <p:nvPr>
            <p:ph type="subTitle" idx="1"/>
          </p:nvPr>
        </p:nvSpPr>
        <p:spPr>
          <a:xfrm>
            <a:off x="35496" y="1700808"/>
            <a:ext cx="9108504" cy="3744416"/>
          </a:xfrm>
        </p:spPr>
        <p:txBody>
          <a:bodyPr/>
          <a:lstStyle/>
          <a:p>
            <a:pPr lvl="0" algn="l" eaLnBrk="1" fontAlgn="auto" hangingPunct="1">
              <a:spcAft>
                <a:spcPts val="0"/>
              </a:spcAft>
              <a:defRPr/>
            </a:pPr>
            <a:r>
              <a:rPr lang="fr-FR" dirty="0" smtClean="0">
                <a:solidFill>
                  <a:schemeClr val="tx1"/>
                </a:solidFill>
              </a:rPr>
              <a:t>Sur les thématiques?</a:t>
            </a:r>
          </a:p>
          <a:p>
            <a:pPr lvl="0" algn="l" eaLnBrk="1" fontAlgn="auto" hangingPunct="1">
              <a:spcAft>
                <a:spcPts val="0"/>
              </a:spcAft>
              <a:defRPr/>
            </a:pPr>
            <a:r>
              <a:rPr lang="fr-FR" dirty="0" smtClean="0">
                <a:solidFill>
                  <a:schemeClr val="tx1"/>
                </a:solidFill>
              </a:rPr>
              <a:t>Approches/stratégies?</a:t>
            </a:r>
          </a:p>
          <a:p>
            <a:pPr lvl="0" algn="l" eaLnBrk="1" fontAlgn="auto" hangingPunct="1">
              <a:spcAft>
                <a:spcPts val="0"/>
              </a:spcAft>
              <a:defRPr/>
            </a:pPr>
            <a:r>
              <a:rPr lang="fr-FR" dirty="0" smtClean="0">
                <a:solidFill>
                  <a:schemeClr val="tx1"/>
                </a:solidFill>
              </a:rPr>
              <a:t>Autres?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lvl="0"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algn="l" eaLnBrk="1" fontAlgn="auto" hangingPunct="1">
              <a:spcAft>
                <a:spcPts val="0"/>
              </a:spcAft>
              <a:defRPr/>
            </a:pPr>
            <a:endParaRPr lang="fr-FR" b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algn="l">
              <a:defRPr/>
            </a:pPr>
            <a:endParaRPr lang="fr-FR" sz="2800" b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 algn="l">
              <a:spcAft>
                <a:spcPts val="0"/>
              </a:spcAft>
            </a:pPr>
            <a:endParaRPr lang="fr-FR" dirty="0" smtClean="0">
              <a:solidFill>
                <a:schemeClr val="tx1"/>
              </a:solidFill>
              <a:ea typeface="Calibri"/>
              <a:cs typeface="Times New Roman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fr-FR" b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eaLnBrk="1" hangingPunct="1">
              <a:defRPr/>
            </a:pPr>
            <a:endParaRPr lang="fr-FR" dirty="0" smtClean="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0" y="0"/>
            <a:ext cx="9144000" cy="360363"/>
          </a:xfrm>
          <a:prstGeom prst="rect">
            <a:avLst/>
          </a:prstGeom>
          <a:solidFill>
            <a:srgbClr val="8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altLang="fr-FR" kern="0">
              <a:solidFill>
                <a:sysClr val="windowText" lastClr="000000"/>
              </a:solidFill>
              <a:cs typeface="Arial" charset="0"/>
            </a:endParaRPr>
          </a:p>
        </p:txBody>
      </p:sp>
      <p:pic>
        <p:nvPicPr>
          <p:cNvPr id="4101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0"/>
            <a:ext cx="15144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6497638"/>
            <a:ext cx="9144000" cy="360362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altLang="fr-FR" kern="0">
              <a:solidFill>
                <a:sysClr val="windowText" lastClr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74798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title"/>
          </p:nvPr>
        </p:nvSpPr>
        <p:spPr>
          <a:xfrm>
            <a:off x="457200" y="473198"/>
            <a:ext cx="8229600" cy="620366"/>
          </a:xfrm>
        </p:spPr>
        <p:txBody>
          <a:bodyPr/>
          <a:lstStyle/>
          <a:p>
            <a:pPr eaLnBrk="1" hangingPunct="1">
              <a:defRPr/>
            </a:pPr>
            <a:r>
              <a:rPr lang="fr-FR" sz="2800" b="1" dirty="0" smtClean="0"/>
              <a:t>Mobilisation du comité</a:t>
            </a:r>
            <a:endParaRPr lang="fr-FR" dirty="0" smtClean="0"/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0" y="0"/>
            <a:ext cx="9144000" cy="360363"/>
          </a:xfrm>
          <a:prstGeom prst="rect">
            <a:avLst/>
          </a:prstGeom>
          <a:solidFill>
            <a:srgbClr val="8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altLang="fr-FR" kern="0">
              <a:solidFill>
                <a:sysClr val="windowText" lastClr="000000"/>
              </a:solidFill>
              <a:cs typeface="Arial" charset="0"/>
            </a:endParaRPr>
          </a:p>
        </p:txBody>
      </p:sp>
      <p:pic>
        <p:nvPicPr>
          <p:cNvPr id="4101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0"/>
            <a:ext cx="15144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6497638"/>
            <a:ext cx="9144000" cy="360362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altLang="fr-FR" kern="0">
              <a:solidFill>
                <a:sysClr val="windowText" lastClr="000000"/>
              </a:solidFill>
              <a:cs typeface="Arial" charset="0"/>
            </a:endParaRPr>
          </a:p>
        </p:txBody>
      </p:sp>
      <p:graphicFrame>
        <p:nvGraphicFramePr>
          <p:cNvPr id="9" name="Espace réservé du contenu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841637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184823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title"/>
          </p:nvPr>
        </p:nvSpPr>
        <p:spPr>
          <a:xfrm>
            <a:off x="457200" y="476250"/>
            <a:ext cx="8229600" cy="648494"/>
          </a:xfrm>
        </p:spPr>
        <p:txBody>
          <a:bodyPr/>
          <a:lstStyle/>
          <a:p>
            <a:pPr eaLnBrk="1" hangingPunct="1">
              <a:defRPr/>
            </a:pPr>
            <a:r>
              <a:rPr lang="fr-FR" sz="2800" b="1" dirty="0"/>
              <a:t>Mobilisation du comité</a:t>
            </a:r>
            <a:endParaRPr lang="fr-FR" dirty="0" smtClean="0"/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0" y="0"/>
            <a:ext cx="9144000" cy="360363"/>
          </a:xfrm>
          <a:prstGeom prst="rect">
            <a:avLst/>
          </a:prstGeom>
          <a:solidFill>
            <a:srgbClr val="8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altLang="fr-FR" kern="0">
              <a:solidFill>
                <a:sysClr val="windowText" lastClr="000000"/>
              </a:solidFill>
              <a:cs typeface="Arial" charset="0"/>
            </a:endParaRPr>
          </a:p>
        </p:txBody>
      </p:sp>
      <p:pic>
        <p:nvPicPr>
          <p:cNvPr id="4101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0"/>
            <a:ext cx="15144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6497638"/>
            <a:ext cx="9144000" cy="360362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altLang="fr-FR" kern="0">
              <a:solidFill>
                <a:sysClr val="windowText" lastClr="000000"/>
              </a:solidFill>
              <a:cs typeface="Arial" charset="0"/>
            </a:endParaRPr>
          </a:p>
        </p:txBody>
      </p:sp>
      <p:graphicFrame>
        <p:nvGraphicFramePr>
          <p:cNvPr id="10" name="Espace réservé du contenu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5096978"/>
              </p:ext>
            </p:extLst>
          </p:nvPr>
        </p:nvGraphicFramePr>
        <p:xfrm>
          <a:off x="457200" y="1052736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Rectangle 1"/>
          <p:cNvSpPr/>
          <p:nvPr/>
        </p:nvSpPr>
        <p:spPr>
          <a:xfrm>
            <a:off x="251520" y="5733256"/>
            <a:ext cx="86409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rgbClr val="800080"/>
                </a:solidFill>
              </a:rPr>
              <a:t>Sur les 84 membres élus (tous collèges confondus) 31(37%) sont actifs Vs 38 (45%) non actifs et 15 (18%) ont quitté leur structures</a:t>
            </a:r>
          </a:p>
        </p:txBody>
      </p:sp>
    </p:spTree>
    <p:extLst>
      <p:ext uri="{BB962C8B-B14F-4D97-AF65-F5344CB8AC3E}">
        <p14:creationId xmlns:p14="http://schemas.microsoft.com/office/powerpoint/2010/main" val="2918755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title"/>
          </p:nvPr>
        </p:nvSpPr>
        <p:spPr>
          <a:xfrm>
            <a:off x="457200" y="476250"/>
            <a:ext cx="8229600" cy="648494"/>
          </a:xfrm>
        </p:spPr>
        <p:txBody>
          <a:bodyPr/>
          <a:lstStyle/>
          <a:p>
            <a:pPr eaLnBrk="1" hangingPunct="1">
              <a:defRPr/>
            </a:pPr>
            <a:r>
              <a:rPr lang="fr-FR" sz="2800" b="1" dirty="0"/>
              <a:t>Mobilisation du comité</a:t>
            </a:r>
            <a:endParaRPr lang="fr-FR" dirty="0" smtClean="0"/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0" y="0"/>
            <a:ext cx="9144000" cy="360363"/>
          </a:xfrm>
          <a:prstGeom prst="rect">
            <a:avLst/>
          </a:prstGeom>
          <a:solidFill>
            <a:srgbClr val="8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altLang="fr-FR" kern="0">
              <a:solidFill>
                <a:sysClr val="windowText" lastClr="000000"/>
              </a:solidFill>
              <a:cs typeface="Arial" charset="0"/>
            </a:endParaRPr>
          </a:p>
        </p:txBody>
      </p:sp>
      <p:pic>
        <p:nvPicPr>
          <p:cNvPr id="4101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0"/>
            <a:ext cx="15144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6497638"/>
            <a:ext cx="9144000" cy="360362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altLang="fr-FR" kern="0">
              <a:solidFill>
                <a:sysClr val="windowText" lastClr="000000"/>
              </a:solidFill>
              <a:cs typeface="Arial" charset="0"/>
            </a:endParaRPr>
          </a:p>
        </p:txBody>
      </p:sp>
      <p:graphicFrame>
        <p:nvGraphicFramePr>
          <p:cNvPr id="11" name="Espace réservé du contenu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9747453"/>
              </p:ext>
            </p:extLst>
          </p:nvPr>
        </p:nvGraphicFramePr>
        <p:xfrm>
          <a:off x="457200" y="1052736"/>
          <a:ext cx="8229600" cy="50734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03834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ctrTitle"/>
          </p:nvPr>
        </p:nvSpPr>
        <p:spPr>
          <a:xfrm>
            <a:off x="685800" y="476250"/>
            <a:ext cx="7772400" cy="504478"/>
          </a:xfrm>
        </p:spPr>
        <p:txBody>
          <a:bodyPr/>
          <a:lstStyle/>
          <a:p>
            <a:pPr lvl="0" eaLnBrk="1" hangingPunct="1">
              <a:defRPr/>
            </a:pPr>
            <a:r>
              <a:rPr lang="fr-FR" sz="2800" b="1" dirty="0" smtClean="0"/>
              <a:t/>
            </a:r>
            <a:br>
              <a:rPr lang="fr-FR" sz="2800" b="1" dirty="0" smtClean="0"/>
            </a:br>
            <a:r>
              <a:rPr lang="fr-FR" sz="2800" b="1" dirty="0" smtClean="0"/>
              <a:t>Soirées d’échanges et d’informations</a:t>
            </a:r>
            <a:r>
              <a:rPr lang="fr-FR" sz="2800" b="1" dirty="0"/>
              <a:t/>
            </a:r>
            <a:br>
              <a:rPr lang="fr-FR" sz="2800" b="1" dirty="0"/>
            </a:br>
            <a:endParaRPr lang="fr-FR" sz="2800" b="1" dirty="0"/>
          </a:p>
        </p:txBody>
      </p:sp>
      <p:sp>
        <p:nvSpPr>
          <p:cNvPr id="2051" name="Sous-titre 2"/>
          <p:cNvSpPr>
            <a:spLocks noGrp="1"/>
          </p:cNvSpPr>
          <p:nvPr>
            <p:ph type="subTitle" idx="1"/>
          </p:nvPr>
        </p:nvSpPr>
        <p:spPr>
          <a:xfrm>
            <a:off x="10417" y="3573016"/>
            <a:ext cx="9108504" cy="2924622"/>
          </a:xfrm>
        </p:spPr>
        <p:txBody>
          <a:bodyPr/>
          <a:lstStyle/>
          <a:p>
            <a:pPr lvl="0"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lvl="0"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lvl="0"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algn="l" eaLnBrk="1" fontAlgn="auto" hangingPunct="1">
              <a:spcAft>
                <a:spcPts val="0"/>
              </a:spcAft>
              <a:defRPr/>
            </a:pPr>
            <a:endParaRPr lang="fr-FR" b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algn="l">
              <a:defRPr/>
            </a:pPr>
            <a:endParaRPr lang="fr-FR" sz="2800" b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 algn="l">
              <a:spcAft>
                <a:spcPts val="0"/>
              </a:spcAft>
            </a:pPr>
            <a:endParaRPr lang="fr-FR" dirty="0" smtClean="0">
              <a:solidFill>
                <a:schemeClr val="tx1"/>
              </a:solidFill>
              <a:ea typeface="Calibri"/>
              <a:cs typeface="Times New Roman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fr-FR" b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eaLnBrk="1" hangingPunct="1">
              <a:defRPr/>
            </a:pPr>
            <a:endParaRPr lang="fr-FR" dirty="0" smtClean="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0" y="0"/>
            <a:ext cx="9144000" cy="360363"/>
          </a:xfrm>
          <a:prstGeom prst="rect">
            <a:avLst/>
          </a:prstGeom>
          <a:solidFill>
            <a:srgbClr val="8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altLang="fr-FR" kern="0">
              <a:solidFill>
                <a:sysClr val="windowText" lastClr="000000"/>
              </a:solidFill>
              <a:cs typeface="Arial" charset="0"/>
            </a:endParaRPr>
          </a:p>
        </p:txBody>
      </p:sp>
      <p:pic>
        <p:nvPicPr>
          <p:cNvPr id="4101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0"/>
            <a:ext cx="15144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6497638"/>
            <a:ext cx="9144000" cy="360362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altLang="fr-FR" kern="0">
              <a:solidFill>
                <a:sysClr val="windowText" lastClr="000000"/>
              </a:solidFill>
              <a:cs typeface="Arial" charset="0"/>
            </a:endParaRPr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9987465"/>
              </p:ext>
            </p:extLst>
          </p:nvPr>
        </p:nvGraphicFramePr>
        <p:xfrm>
          <a:off x="107502" y="1196752"/>
          <a:ext cx="8928996" cy="5125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8166"/>
                <a:gridCol w="1488166"/>
                <a:gridCol w="1488166"/>
                <a:gridCol w="1488166"/>
                <a:gridCol w="1488166"/>
                <a:gridCol w="1488166"/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77078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2013</a:t>
                      </a:r>
                      <a:endParaRPr lang="fr-FR" dirty="0"/>
                    </a:p>
                  </a:txBody>
                  <a:tcPr>
                    <a:solidFill>
                      <a:srgbClr val="77078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2014</a:t>
                      </a:r>
                      <a:endParaRPr lang="fr-FR" dirty="0"/>
                    </a:p>
                  </a:txBody>
                  <a:tcPr>
                    <a:solidFill>
                      <a:srgbClr val="77078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2015</a:t>
                      </a:r>
                      <a:endParaRPr lang="fr-FR" dirty="0"/>
                    </a:p>
                  </a:txBody>
                  <a:tcPr>
                    <a:solidFill>
                      <a:srgbClr val="77078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2016</a:t>
                      </a:r>
                      <a:endParaRPr lang="fr-FR" dirty="0"/>
                    </a:p>
                  </a:txBody>
                  <a:tcPr>
                    <a:solidFill>
                      <a:srgbClr val="77078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2017</a:t>
                      </a:r>
                      <a:endParaRPr lang="fr-FR" dirty="0"/>
                    </a:p>
                  </a:txBody>
                  <a:tcPr>
                    <a:solidFill>
                      <a:srgbClr val="770783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ETP</a:t>
                      </a:r>
                      <a:endParaRPr lang="fr-FR" dirty="0"/>
                    </a:p>
                  </a:txBody>
                  <a:tcPr>
                    <a:solidFill>
                      <a:srgbClr val="A6409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L’ETP sur le territoire de la COREVIH</a:t>
                      </a:r>
                      <a:endParaRPr lang="fr-FR" dirty="0"/>
                    </a:p>
                  </a:txBody>
                  <a:tcPr>
                    <a:solidFill>
                      <a:srgbClr val="A6409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A6409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A6409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A6409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A6409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AES/AEV</a:t>
                      </a:r>
                      <a:endParaRPr lang="fr-FR" dirty="0"/>
                    </a:p>
                  </a:txBody>
                  <a:tcPr>
                    <a:solidFill>
                      <a:srgbClr val="CA5E9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Les Expositions Accidentelles</a:t>
                      </a:r>
                    </a:p>
                    <a:p>
                      <a:r>
                        <a:rPr lang="fr-FR" dirty="0" smtClean="0"/>
                        <a:t>à risque de transmission Virale</a:t>
                      </a:r>
                      <a:endParaRPr lang="fr-FR" dirty="0"/>
                    </a:p>
                  </a:txBody>
                  <a:tcPr>
                    <a:solidFill>
                      <a:srgbClr val="CA5E94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CA5E94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CA5E94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CA5E9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Quoi de neuf dans la prise en charge des situations d’exposition au risque viral ?</a:t>
                      </a:r>
                    </a:p>
                  </a:txBody>
                  <a:tcPr>
                    <a:solidFill>
                      <a:srgbClr val="CA5E94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SPA/Tabac</a:t>
                      </a: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A6409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Tabac et VIH :</a:t>
                      </a:r>
                    </a:p>
                    <a:p>
                      <a:pPr marL="0" algn="l" defTabSz="914400" rtl="0" eaLnBrk="1" latinLnBrk="0" hangingPunct="1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Risques et prévention</a:t>
                      </a: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A6409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A6409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A6409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A6409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‘‘Addiction et/ou Sexualité’’</a:t>
                      </a: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A6409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Post CROI</a:t>
                      </a: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CA5E9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CA5E9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Brèves des Posters  </a:t>
                      </a:r>
                      <a:b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CA5E9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Brèves des Posters </a:t>
                      </a: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CA5E9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Brèves des Posters </a:t>
                      </a: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CA5E9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Brèves des Posters </a:t>
                      </a: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CA5E94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5086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ctrTitle"/>
          </p:nvPr>
        </p:nvSpPr>
        <p:spPr>
          <a:xfrm>
            <a:off x="685800" y="476250"/>
            <a:ext cx="7772400" cy="504478"/>
          </a:xfrm>
        </p:spPr>
        <p:txBody>
          <a:bodyPr/>
          <a:lstStyle/>
          <a:p>
            <a:pPr lvl="0" eaLnBrk="1" hangingPunct="1">
              <a:defRPr/>
            </a:pPr>
            <a:r>
              <a:rPr lang="fr-FR" sz="2800" b="1" dirty="0" smtClean="0"/>
              <a:t/>
            </a:r>
            <a:br>
              <a:rPr lang="fr-FR" sz="2800" b="1" dirty="0" smtClean="0"/>
            </a:br>
            <a:r>
              <a:rPr lang="fr-FR" sz="2800" b="1" dirty="0" smtClean="0"/>
              <a:t>Soirées d’échanges et d’informations</a:t>
            </a:r>
            <a:r>
              <a:rPr lang="fr-FR" sz="2800" b="1" dirty="0"/>
              <a:t/>
            </a:r>
            <a:br>
              <a:rPr lang="fr-FR" sz="2800" b="1" dirty="0"/>
            </a:br>
            <a:endParaRPr lang="fr-FR" sz="2800" b="1" dirty="0"/>
          </a:p>
        </p:txBody>
      </p:sp>
      <p:sp>
        <p:nvSpPr>
          <p:cNvPr id="2051" name="Sous-titre 2"/>
          <p:cNvSpPr>
            <a:spLocks noGrp="1"/>
          </p:cNvSpPr>
          <p:nvPr>
            <p:ph type="subTitle" idx="1"/>
          </p:nvPr>
        </p:nvSpPr>
        <p:spPr>
          <a:xfrm>
            <a:off x="10417" y="3573016"/>
            <a:ext cx="9108504" cy="2924622"/>
          </a:xfrm>
        </p:spPr>
        <p:txBody>
          <a:bodyPr/>
          <a:lstStyle/>
          <a:p>
            <a:pPr lvl="0"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lvl="0"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lvl="0"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algn="l" eaLnBrk="1" fontAlgn="auto" hangingPunct="1">
              <a:spcAft>
                <a:spcPts val="0"/>
              </a:spcAft>
              <a:defRPr/>
            </a:pPr>
            <a:endParaRPr lang="fr-FR" b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algn="l">
              <a:defRPr/>
            </a:pPr>
            <a:endParaRPr lang="fr-FR" sz="2800" b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 algn="l">
              <a:spcAft>
                <a:spcPts val="0"/>
              </a:spcAft>
            </a:pPr>
            <a:endParaRPr lang="fr-FR" dirty="0" smtClean="0">
              <a:solidFill>
                <a:schemeClr val="tx1"/>
              </a:solidFill>
              <a:ea typeface="Calibri"/>
              <a:cs typeface="Times New Roman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fr-FR" b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eaLnBrk="1" hangingPunct="1">
              <a:defRPr/>
            </a:pPr>
            <a:endParaRPr lang="fr-FR" dirty="0" smtClean="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0" y="0"/>
            <a:ext cx="9144000" cy="360363"/>
          </a:xfrm>
          <a:prstGeom prst="rect">
            <a:avLst/>
          </a:prstGeom>
          <a:solidFill>
            <a:srgbClr val="8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altLang="fr-FR" kern="0">
              <a:solidFill>
                <a:sysClr val="windowText" lastClr="000000"/>
              </a:solidFill>
              <a:cs typeface="Arial" charset="0"/>
            </a:endParaRPr>
          </a:p>
        </p:txBody>
      </p:sp>
      <p:pic>
        <p:nvPicPr>
          <p:cNvPr id="4101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0"/>
            <a:ext cx="15144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6497638"/>
            <a:ext cx="9144000" cy="360362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altLang="fr-FR" kern="0">
              <a:solidFill>
                <a:sysClr val="windowText" lastClr="000000"/>
              </a:solidFill>
              <a:cs typeface="Arial" charset="0"/>
            </a:endParaRPr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8242981"/>
              </p:ext>
            </p:extLst>
          </p:nvPr>
        </p:nvGraphicFramePr>
        <p:xfrm>
          <a:off x="107502" y="1397000"/>
          <a:ext cx="8928996" cy="4759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8166"/>
                <a:gridCol w="1488166"/>
                <a:gridCol w="1488166"/>
                <a:gridCol w="1488166"/>
                <a:gridCol w="1488166"/>
                <a:gridCol w="1488166"/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77078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2013</a:t>
                      </a:r>
                      <a:endParaRPr lang="fr-FR" dirty="0"/>
                    </a:p>
                  </a:txBody>
                  <a:tcPr>
                    <a:solidFill>
                      <a:srgbClr val="77078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2014</a:t>
                      </a:r>
                      <a:endParaRPr lang="fr-FR" dirty="0"/>
                    </a:p>
                  </a:txBody>
                  <a:tcPr>
                    <a:solidFill>
                      <a:srgbClr val="77078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2015</a:t>
                      </a:r>
                      <a:endParaRPr lang="fr-FR" dirty="0"/>
                    </a:p>
                  </a:txBody>
                  <a:tcPr>
                    <a:solidFill>
                      <a:srgbClr val="77078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2016</a:t>
                      </a:r>
                      <a:endParaRPr lang="fr-FR" dirty="0"/>
                    </a:p>
                  </a:txBody>
                  <a:tcPr>
                    <a:solidFill>
                      <a:srgbClr val="77078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2017</a:t>
                      </a:r>
                      <a:endParaRPr lang="fr-FR" dirty="0"/>
                    </a:p>
                  </a:txBody>
                  <a:tcPr>
                    <a:solidFill>
                      <a:srgbClr val="770783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Femme &amp; VIH</a:t>
                      </a:r>
                    </a:p>
                  </a:txBody>
                  <a:tcPr>
                    <a:solidFill>
                      <a:srgbClr val="A6409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A6409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Prise en charge des Femmes vivant avec le VIH</a:t>
                      </a:r>
                      <a:endParaRPr lang="fr-FR" dirty="0"/>
                    </a:p>
                  </a:txBody>
                  <a:tcPr>
                    <a:solidFill>
                      <a:srgbClr val="A6409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A6409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A6409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A6409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PrEP</a:t>
                      </a:r>
                      <a:r>
                        <a:rPr lang="fr-FR" dirty="0" smtClean="0"/>
                        <a:t> </a:t>
                      </a:r>
                      <a:endParaRPr lang="fr-FR" dirty="0"/>
                    </a:p>
                  </a:txBody>
                  <a:tcPr>
                    <a:solidFill>
                      <a:srgbClr val="CA5E94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CA5E9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PrEP</a:t>
                      </a:r>
                      <a:r>
                        <a:rPr lang="fr-FR" dirty="0" smtClean="0"/>
                        <a:t> et Travailleurs du sexe</a:t>
                      </a:r>
                    </a:p>
                    <a:p>
                      <a:endParaRPr lang="fr-FR" dirty="0"/>
                    </a:p>
                  </a:txBody>
                  <a:tcPr>
                    <a:solidFill>
                      <a:srgbClr val="CA5E94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CA5E94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CA5E94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CA5E94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Vaccinations</a:t>
                      </a: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A6409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A6409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Les vaccinations chez le patient</a:t>
                      </a:r>
                    </a:p>
                    <a:p>
                      <a:pPr marL="0" algn="l" defTabSz="914400" rtl="0" eaLnBrk="1" latinLnBrk="0" hangingPunct="1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infecté par le VIH</a:t>
                      </a: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A6409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A6409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A6409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A6409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0462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ctrTitle"/>
          </p:nvPr>
        </p:nvSpPr>
        <p:spPr>
          <a:xfrm>
            <a:off x="685800" y="360363"/>
            <a:ext cx="7772400" cy="504478"/>
          </a:xfrm>
        </p:spPr>
        <p:txBody>
          <a:bodyPr/>
          <a:lstStyle/>
          <a:p>
            <a:pPr lvl="0" eaLnBrk="1" hangingPunct="1">
              <a:defRPr/>
            </a:pPr>
            <a:r>
              <a:rPr lang="fr-FR" sz="2800" b="1" dirty="0" smtClean="0"/>
              <a:t/>
            </a:r>
            <a:br>
              <a:rPr lang="fr-FR" sz="2800" b="1" dirty="0" smtClean="0"/>
            </a:br>
            <a:r>
              <a:rPr lang="fr-FR" sz="2800" b="1" dirty="0" smtClean="0"/>
              <a:t>Soirées d’échanges et d’informations</a:t>
            </a:r>
            <a:r>
              <a:rPr lang="fr-FR" sz="2800" b="1" dirty="0"/>
              <a:t/>
            </a:r>
            <a:br>
              <a:rPr lang="fr-FR" sz="2800" b="1" dirty="0"/>
            </a:br>
            <a:endParaRPr lang="fr-FR" sz="2800" b="1" dirty="0"/>
          </a:p>
        </p:txBody>
      </p:sp>
      <p:sp>
        <p:nvSpPr>
          <p:cNvPr id="2051" name="Sous-titre 2"/>
          <p:cNvSpPr>
            <a:spLocks noGrp="1"/>
          </p:cNvSpPr>
          <p:nvPr>
            <p:ph type="subTitle" idx="1"/>
          </p:nvPr>
        </p:nvSpPr>
        <p:spPr>
          <a:xfrm>
            <a:off x="10417" y="3573016"/>
            <a:ext cx="9108504" cy="2924622"/>
          </a:xfrm>
        </p:spPr>
        <p:txBody>
          <a:bodyPr/>
          <a:lstStyle/>
          <a:p>
            <a:pPr lvl="0"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lvl="0"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lvl="0"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algn="l" eaLnBrk="1" fontAlgn="auto" hangingPunct="1">
              <a:spcAft>
                <a:spcPts val="0"/>
              </a:spcAft>
              <a:defRPr/>
            </a:pPr>
            <a:endParaRPr lang="fr-FR" b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algn="l">
              <a:defRPr/>
            </a:pPr>
            <a:endParaRPr lang="fr-FR" sz="2800" b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 algn="l">
              <a:spcAft>
                <a:spcPts val="0"/>
              </a:spcAft>
            </a:pPr>
            <a:endParaRPr lang="fr-FR" dirty="0" smtClean="0">
              <a:solidFill>
                <a:schemeClr val="tx1"/>
              </a:solidFill>
              <a:ea typeface="Calibri"/>
              <a:cs typeface="Times New Roman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fr-FR" b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eaLnBrk="1" hangingPunct="1">
              <a:defRPr/>
            </a:pPr>
            <a:endParaRPr lang="fr-FR" dirty="0" smtClean="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0" y="0"/>
            <a:ext cx="9144000" cy="360363"/>
          </a:xfrm>
          <a:prstGeom prst="rect">
            <a:avLst/>
          </a:prstGeom>
          <a:solidFill>
            <a:srgbClr val="8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altLang="fr-FR" kern="0">
              <a:solidFill>
                <a:sysClr val="windowText" lastClr="000000"/>
              </a:solidFill>
              <a:cs typeface="Arial" charset="0"/>
            </a:endParaRPr>
          </a:p>
        </p:txBody>
      </p:sp>
      <p:pic>
        <p:nvPicPr>
          <p:cNvPr id="4101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0"/>
            <a:ext cx="15144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6497638"/>
            <a:ext cx="9144000" cy="360362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altLang="fr-FR" kern="0">
              <a:solidFill>
                <a:sysClr val="windowText" lastClr="000000"/>
              </a:solidFill>
              <a:cs typeface="Arial" charset="0"/>
            </a:endParaRPr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5706673"/>
              </p:ext>
            </p:extLst>
          </p:nvPr>
        </p:nvGraphicFramePr>
        <p:xfrm>
          <a:off x="179512" y="908720"/>
          <a:ext cx="8784976" cy="53997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8152"/>
                <a:gridCol w="648072"/>
                <a:gridCol w="720080"/>
                <a:gridCol w="2736304"/>
                <a:gridCol w="2664296"/>
                <a:gridCol w="648072"/>
              </a:tblGrid>
              <a:tr h="446813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77078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2013</a:t>
                      </a:r>
                      <a:endParaRPr lang="fr-FR" dirty="0"/>
                    </a:p>
                  </a:txBody>
                  <a:tcPr>
                    <a:solidFill>
                      <a:srgbClr val="77078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2014</a:t>
                      </a:r>
                      <a:endParaRPr lang="fr-FR" dirty="0"/>
                    </a:p>
                  </a:txBody>
                  <a:tcPr>
                    <a:solidFill>
                      <a:srgbClr val="77078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2015</a:t>
                      </a:r>
                      <a:endParaRPr lang="fr-FR" dirty="0"/>
                    </a:p>
                  </a:txBody>
                  <a:tcPr>
                    <a:solidFill>
                      <a:srgbClr val="77078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2016</a:t>
                      </a:r>
                      <a:endParaRPr lang="fr-FR" dirty="0"/>
                    </a:p>
                  </a:txBody>
                  <a:tcPr>
                    <a:solidFill>
                      <a:srgbClr val="77078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2017</a:t>
                      </a:r>
                      <a:endParaRPr lang="fr-FR" dirty="0"/>
                    </a:p>
                  </a:txBody>
                  <a:tcPr>
                    <a:solidFill>
                      <a:srgbClr val="770783"/>
                    </a:solidFill>
                  </a:tcPr>
                </a:tc>
              </a:tr>
              <a:tr h="771211"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CeGGID</a:t>
                      </a:r>
                      <a:r>
                        <a:rPr lang="fr-FR" dirty="0" smtClean="0"/>
                        <a:t> </a:t>
                      </a:r>
                    </a:p>
                  </a:txBody>
                  <a:tcPr>
                    <a:solidFill>
                      <a:srgbClr val="A6409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A6409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A6409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Création des </a:t>
                      </a:r>
                      <a:r>
                        <a:rPr lang="fr-FR" dirty="0" err="1" smtClean="0"/>
                        <a:t>CeGGID</a:t>
                      </a:r>
                      <a:r>
                        <a:rPr lang="fr-FR" dirty="0" smtClean="0"/>
                        <a:t> : Enjeux et Perspectives</a:t>
                      </a:r>
                      <a:endParaRPr lang="fr-FR" dirty="0"/>
                    </a:p>
                  </a:txBody>
                  <a:tcPr>
                    <a:solidFill>
                      <a:srgbClr val="A6409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A6409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A64090"/>
                    </a:solidFill>
                  </a:tcPr>
                </a:tc>
              </a:tr>
              <a:tr h="2165618">
                <a:tc>
                  <a:txBody>
                    <a:bodyPr/>
                    <a:lstStyle/>
                    <a:p>
                      <a:r>
                        <a:rPr lang="fr-FR" dirty="0" smtClean="0"/>
                        <a:t>Ville-Hôpital</a:t>
                      </a:r>
                    </a:p>
                  </a:txBody>
                  <a:tcPr>
                    <a:solidFill>
                      <a:srgbClr val="CA5E94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CA5E94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CA5E9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Création  d’un réseau de</a:t>
                      </a:r>
                    </a:p>
                    <a:p>
                      <a:r>
                        <a:rPr lang="fr-FR" dirty="0" smtClean="0"/>
                        <a:t>collaboration Ville-Hôpital</a:t>
                      </a:r>
                    </a:p>
                    <a:p>
                      <a:r>
                        <a:rPr lang="fr-FR" dirty="0" smtClean="0"/>
                        <a:t>pour la prise en charge des patients vivant</a:t>
                      </a:r>
                    </a:p>
                    <a:p>
                      <a:r>
                        <a:rPr lang="fr-FR" dirty="0" smtClean="0"/>
                        <a:t>avec le VIH</a:t>
                      </a:r>
                    </a:p>
                  </a:txBody>
                  <a:tcPr>
                    <a:solidFill>
                      <a:srgbClr val="CA5E9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VIH, Objectif ZERO Nouvelle Contamination» </a:t>
                      </a:r>
                    </a:p>
                    <a:p>
                      <a:r>
                        <a:rPr lang="fr-FR" dirty="0" smtClean="0"/>
                        <a:t>avec Présentation d’un projet de site internet d’aide à la Prise en charge des patients </a:t>
                      </a:r>
                    </a:p>
                    <a:p>
                      <a:endParaRPr lang="fr-FR" dirty="0"/>
                    </a:p>
                  </a:txBody>
                  <a:tcPr>
                    <a:solidFill>
                      <a:srgbClr val="CA5E94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CA5E94"/>
                    </a:solidFill>
                  </a:tcPr>
                </a:tc>
              </a:tr>
              <a:tr h="110173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Autotest</a:t>
                      </a: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A6409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A6409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A6409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Accompagnement</a:t>
                      </a:r>
                      <a:r>
                        <a:rPr lang="fr-F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</a:t>
                      </a:r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la dispensation d'un Autotest de dépistage du VIH</a:t>
                      </a: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A6409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A6409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A64090"/>
                    </a:solidFill>
                  </a:tcPr>
                </a:tc>
              </a:tr>
              <a:tr h="771211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Santé Sexuelle</a:t>
                      </a: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A6409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A6409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A6409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Santé Sexuelle des personnes</a:t>
                      </a:r>
                    </a:p>
                    <a:p>
                      <a:pPr marL="0" algn="l" defTabSz="914400" rtl="0" eaLnBrk="1" latinLnBrk="0" hangingPunct="1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vivant avec le VIH</a:t>
                      </a: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A6409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A6409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A6409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2041972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1903</TotalTime>
  <Words>1524</Words>
  <Application>Microsoft Office PowerPoint</Application>
  <PresentationFormat>Affichage à l'écran (4:3)</PresentationFormat>
  <Paragraphs>383</Paragraphs>
  <Slides>33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33</vt:i4>
      </vt:variant>
    </vt:vector>
  </HeadingPairs>
  <TitlesOfParts>
    <vt:vector size="34" baseType="lpstr">
      <vt:lpstr>1_Thème Office</vt:lpstr>
      <vt:lpstr>REUNION PLENIERE DE LA  COREVIH IDF NORD Le jeudi 23 novembre 2017  </vt:lpstr>
      <vt:lpstr>Ordre du jour </vt:lpstr>
      <vt:lpstr>Sommaire </vt:lpstr>
      <vt:lpstr>Mobilisation du comité</vt:lpstr>
      <vt:lpstr>Mobilisation du comité</vt:lpstr>
      <vt:lpstr>Mobilisation du comité</vt:lpstr>
      <vt:lpstr> Soirées d’échanges et d’informations </vt:lpstr>
      <vt:lpstr> Soirées d’échanges et d’informations </vt:lpstr>
      <vt:lpstr> Soirées d’échanges et d’informations </vt:lpstr>
      <vt:lpstr> Soirées d’échanges et d’informations </vt:lpstr>
      <vt:lpstr>Les projets &amp; études mis en œuvre</vt:lpstr>
      <vt:lpstr>Les projets &amp; études mis en œuvre</vt:lpstr>
      <vt:lpstr>Les projets &amp; études mis en œuvre</vt:lpstr>
      <vt:lpstr>Les projets &amp; études mis en œuvre</vt:lpstr>
      <vt:lpstr>Les projets &amp; études mis en œuvre</vt:lpstr>
      <vt:lpstr>Les projets &amp; études mis en œuvre</vt:lpstr>
      <vt:lpstr>Les projets &amp; études mis en œuvre</vt:lpstr>
      <vt:lpstr>Les projets &amp; études mis en œuvre</vt:lpstr>
      <vt:lpstr>Les projets &amp; études mis en œuvre</vt:lpstr>
      <vt:lpstr>Les projets &amp; études mis en œuvre</vt:lpstr>
      <vt:lpstr>Les projets &amp; études mis en œuvre</vt:lpstr>
      <vt:lpstr>Les projets &amp; études mis en œuvre</vt:lpstr>
      <vt:lpstr>Les projets &amp; études mis en œuvre</vt:lpstr>
      <vt:lpstr>Les projets &amp; études mis en œuvre</vt:lpstr>
      <vt:lpstr>Les projets &amp; études mis en œuvre</vt:lpstr>
      <vt:lpstr>Les projets &amp; études mis en œuvre</vt:lpstr>
      <vt:lpstr>Les projets &amp; études mis en œuvre</vt:lpstr>
      <vt:lpstr>La file active </vt:lpstr>
      <vt:lpstr>Communication </vt:lpstr>
      <vt:lpstr>Récapitulatif fréquentation site Corevih IDF Nord  www.corevih-idfnord.fr </vt:lpstr>
      <vt:lpstr> Temps forts du mandat </vt:lpstr>
      <vt:lpstr>Aperçu des candidatures dans les Corevihs franciliennes</vt:lpstr>
      <vt:lpstr> Quelles recommandations pour le prochain Comité? </vt:lpstr>
    </vt:vector>
  </TitlesOfParts>
  <Company>APHP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Réunion Plénière du jeudi 17 mars2016 Ordre du jour</dc:title>
  <dc:creator>G-BCH-5136473</dc:creator>
  <cp:lastModifiedBy>G-BCH-5136502</cp:lastModifiedBy>
  <cp:revision>144</cp:revision>
  <dcterms:created xsi:type="dcterms:W3CDTF">2016-04-15T13:43:41Z</dcterms:created>
  <dcterms:modified xsi:type="dcterms:W3CDTF">2017-11-23T17:05:56Z</dcterms:modified>
</cp:coreProperties>
</file>